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76" r:id="rId1"/>
  </p:sldMasterIdLst>
  <p:notesMasterIdLst>
    <p:notesMasterId r:id="rId16"/>
  </p:notesMasterIdLst>
  <p:handoutMasterIdLst>
    <p:handoutMasterId r:id="rId17"/>
  </p:handoutMasterIdLst>
  <p:sldIdLst>
    <p:sldId id="260" r:id="rId2"/>
    <p:sldId id="286" r:id="rId3"/>
    <p:sldId id="292" r:id="rId4"/>
    <p:sldId id="280" r:id="rId5"/>
    <p:sldId id="285" r:id="rId6"/>
    <p:sldId id="279" r:id="rId7"/>
    <p:sldId id="261" r:id="rId8"/>
    <p:sldId id="293" r:id="rId9"/>
    <p:sldId id="290" r:id="rId10"/>
    <p:sldId id="289" r:id="rId11"/>
    <p:sldId id="287" r:id="rId12"/>
    <p:sldId id="282" r:id="rId13"/>
    <p:sldId id="278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555F"/>
    <a:srgbClr val="525252"/>
    <a:srgbClr val="F2F2F2"/>
    <a:srgbClr val="F3F3F3"/>
    <a:srgbClr val="E6E6E6"/>
    <a:srgbClr val="505050"/>
    <a:srgbClr val="FFFFFF"/>
    <a:srgbClr val="2F2F2F"/>
    <a:srgbClr val="666666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96197" autoAdjust="0"/>
  </p:normalViewPr>
  <p:slideViewPr>
    <p:cSldViewPr snapToGrid="0">
      <p:cViewPr varScale="1">
        <p:scale>
          <a:sx n="83" d="100"/>
          <a:sy n="83" d="100"/>
        </p:scale>
        <p:origin x="45" y="312"/>
      </p:cViewPr>
      <p:guideLst/>
    </p:cSldViewPr>
  </p:slideViewPr>
  <p:outlineViewPr>
    <p:cViewPr>
      <p:scale>
        <a:sx n="33" d="100"/>
        <a:sy n="33" d="100"/>
      </p:scale>
      <p:origin x="0" y="-724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57"/>
    </p:cViewPr>
  </p:sorterViewPr>
  <p:notesViewPr>
    <p:cSldViewPr snapToGrid="0" showGuides="1">
      <p:cViewPr varScale="1">
        <p:scale>
          <a:sx n="79" d="100"/>
          <a:sy n="79" d="100"/>
        </p:scale>
        <p:origin x="2751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67A905-6AE9-6F44-9456-ACD90AF9D917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F509A1A1-3AF4-FA4A-8218-FA8035B336BB}">
      <dgm:prSet phldrT="[Text]" custT="1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  <a:p>
          <a:r>
            <a:rPr lang="en-GB" sz="1600" dirty="0">
              <a:latin typeface="+mj-lt"/>
            </a:rPr>
            <a:t>(Headings)</a:t>
          </a:r>
        </a:p>
      </dgm:t>
    </dgm:pt>
    <dgm:pt modelId="{23E3D66A-4121-1B43-8D0F-9ED00C879440}" type="parTrans" cxnId="{0C0A957C-9BBD-A643-BAFE-C7724C3C37CC}">
      <dgm:prSet/>
      <dgm:spPr/>
      <dgm:t>
        <a:bodyPr/>
        <a:lstStyle/>
        <a:p>
          <a:endParaRPr lang="en-GB" sz="1600"/>
        </a:p>
      </dgm:t>
    </dgm:pt>
    <dgm:pt modelId="{C57BD1D0-E3C4-CF44-9898-F452D57FD80B}" type="sibTrans" cxnId="{0C0A957C-9BBD-A643-BAFE-C7724C3C37CC}">
      <dgm:prSet custT="1"/>
      <dgm:spPr/>
      <dgm:t>
        <a:bodyPr/>
        <a:lstStyle/>
        <a:p>
          <a:endParaRPr lang="en-GB" sz="1600"/>
        </a:p>
      </dgm:t>
    </dgm:pt>
    <dgm:pt modelId="{48807AEB-8749-DF42-9A29-FF5186C6576E}">
      <dgm:prSet phldrT="[Text]" custT="1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  <a:p>
          <a:r>
            <a:rPr lang="en-GB" sz="1600" dirty="0">
              <a:latin typeface="+mj-lt"/>
            </a:rPr>
            <a:t>(Headings)</a:t>
          </a:r>
        </a:p>
      </dgm:t>
    </dgm:pt>
    <dgm:pt modelId="{6E7F49FB-6B75-9B4A-B53D-104367672B33}" type="parTrans" cxnId="{F5500535-FC48-6041-88AD-8D53B2D767D6}">
      <dgm:prSet/>
      <dgm:spPr/>
      <dgm:t>
        <a:bodyPr/>
        <a:lstStyle/>
        <a:p>
          <a:endParaRPr lang="en-GB" sz="1600"/>
        </a:p>
      </dgm:t>
    </dgm:pt>
    <dgm:pt modelId="{A4804B19-803E-C84C-AE11-34D24B662244}" type="sibTrans" cxnId="{F5500535-FC48-6041-88AD-8D53B2D767D6}">
      <dgm:prSet custT="1"/>
      <dgm:spPr/>
      <dgm:t>
        <a:bodyPr/>
        <a:lstStyle/>
        <a:p>
          <a:endParaRPr lang="en-GB" sz="1600"/>
        </a:p>
      </dgm:t>
    </dgm:pt>
    <dgm:pt modelId="{0E764485-31CC-0C48-A13C-09EECA6BD188}">
      <dgm:prSet phldrT="[Text]" custT="1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  <a:p>
          <a:r>
            <a:rPr lang="en-GB" sz="1600" dirty="0">
              <a:latin typeface="+mj-lt"/>
            </a:rPr>
            <a:t>(Headings)</a:t>
          </a:r>
        </a:p>
      </dgm:t>
    </dgm:pt>
    <dgm:pt modelId="{A981CDB3-D5A1-3A43-8CBD-AAA4531E112C}" type="parTrans" cxnId="{C6A84EAA-A09E-B14B-9994-805CAC766C72}">
      <dgm:prSet/>
      <dgm:spPr/>
      <dgm:t>
        <a:bodyPr/>
        <a:lstStyle/>
        <a:p>
          <a:endParaRPr lang="en-GB" sz="1600"/>
        </a:p>
      </dgm:t>
    </dgm:pt>
    <dgm:pt modelId="{26B4C998-F5D1-AB43-9BFA-E881BACE87DA}" type="sibTrans" cxnId="{C6A84EAA-A09E-B14B-9994-805CAC766C72}">
      <dgm:prSet/>
      <dgm:spPr/>
      <dgm:t>
        <a:bodyPr/>
        <a:lstStyle/>
        <a:p>
          <a:endParaRPr lang="en-GB" sz="1600"/>
        </a:p>
      </dgm:t>
    </dgm:pt>
    <dgm:pt modelId="{D97C9738-24C5-8C47-B61C-C57E4D8A3C7B}" type="pres">
      <dgm:prSet presAssocID="{7F67A905-6AE9-6F44-9456-ACD90AF9D917}" presName="Name0" presStyleCnt="0">
        <dgm:presLayoutVars>
          <dgm:dir/>
          <dgm:resizeHandles val="exact"/>
        </dgm:presLayoutVars>
      </dgm:prSet>
      <dgm:spPr/>
    </dgm:pt>
    <dgm:pt modelId="{886E29DC-7410-014F-9766-C39F204044CA}" type="pres">
      <dgm:prSet presAssocID="{F509A1A1-3AF4-FA4A-8218-FA8035B336BB}" presName="node" presStyleLbl="node1" presStyleIdx="0" presStyleCnt="3">
        <dgm:presLayoutVars>
          <dgm:bulletEnabled val="1"/>
        </dgm:presLayoutVars>
      </dgm:prSet>
      <dgm:spPr/>
    </dgm:pt>
    <dgm:pt modelId="{A71437C3-0471-5942-948E-F0A7DC298F0B}" type="pres">
      <dgm:prSet presAssocID="{C57BD1D0-E3C4-CF44-9898-F452D57FD80B}" presName="sibTrans" presStyleLbl="sibTrans2D1" presStyleIdx="0" presStyleCnt="2"/>
      <dgm:spPr/>
    </dgm:pt>
    <dgm:pt modelId="{A8497E56-DA4A-4F4C-81E6-2EB4F80BF77D}" type="pres">
      <dgm:prSet presAssocID="{C57BD1D0-E3C4-CF44-9898-F452D57FD80B}" presName="connectorText" presStyleLbl="sibTrans2D1" presStyleIdx="0" presStyleCnt="2"/>
      <dgm:spPr/>
    </dgm:pt>
    <dgm:pt modelId="{3A84E5BE-E6AD-E34A-AC5E-4C253B88DC4B}" type="pres">
      <dgm:prSet presAssocID="{48807AEB-8749-DF42-9A29-FF5186C6576E}" presName="node" presStyleLbl="node1" presStyleIdx="1" presStyleCnt="3">
        <dgm:presLayoutVars>
          <dgm:bulletEnabled val="1"/>
        </dgm:presLayoutVars>
      </dgm:prSet>
      <dgm:spPr/>
    </dgm:pt>
    <dgm:pt modelId="{99181518-D4F7-A54A-84E1-910DDC5AF89F}" type="pres">
      <dgm:prSet presAssocID="{A4804B19-803E-C84C-AE11-34D24B662244}" presName="sibTrans" presStyleLbl="sibTrans2D1" presStyleIdx="1" presStyleCnt="2"/>
      <dgm:spPr/>
    </dgm:pt>
    <dgm:pt modelId="{EED946CC-E1C0-2440-967E-AA81B14D9218}" type="pres">
      <dgm:prSet presAssocID="{A4804B19-803E-C84C-AE11-34D24B662244}" presName="connectorText" presStyleLbl="sibTrans2D1" presStyleIdx="1" presStyleCnt="2"/>
      <dgm:spPr/>
    </dgm:pt>
    <dgm:pt modelId="{BD51A9A9-BB7C-5249-8CCF-CB1CD3BF42F3}" type="pres">
      <dgm:prSet presAssocID="{0E764485-31CC-0C48-A13C-09EECA6BD188}" presName="node" presStyleLbl="node1" presStyleIdx="2" presStyleCnt="3">
        <dgm:presLayoutVars>
          <dgm:bulletEnabled val="1"/>
        </dgm:presLayoutVars>
      </dgm:prSet>
      <dgm:spPr/>
    </dgm:pt>
  </dgm:ptLst>
  <dgm:cxnLst>
    <dgm:cxn modelId="{77D4430E-421E-C044-B0CE-957A74E58B37}" type="presOf" srcId="{C57BD1D0-E3C4-CF44-9898-F452D57FD80B}" destId="{A71437C3-0471-5942-948E-F0A7DC298F0B}" srcOrd="0" destOrd="0" presId="urn:microsoft.com/office/officeart/2005/8/layout/process1"/>
    <dgm:cxn modelId="{F5500535-FC48-6041-88AD-8D53B2D767D6}" srcId="{7F67A905-6AE9-6F44-9456-ACD90AF9D917}" destId="{48807AEB-8749-DF42-9A29-FF5186C6576E}" srcOrd="1" destOrd="0" parTransId="{6E7F49FB-6B75-9B4A-B53D-104367672B33}" sibTransId="{A4804B19-803E-C84C-AE11-34D24B662244}"/>
    <dgm:cxn modelId="{EBBAE26F-1622-7342-82A2-037C20292E6F}" type="presOf" srcId="{F509A1A1-3AF4-FA4A-8218-FA8035B336BB}" destId="{886E29DC-7410-014F-9766-C39F204044CA}" srcOrd="0" destOrd="0" presId="urn:microsoft.com/office/officeart/2005/8/layout/process1"/>
    <dgm:cxn modelId="{DA3D7F56-086B-384D-9B0C-E0CC4BECF21B}" type="presOf" srcId="{A4804B19-803E-C84C-AE11-34D24B662244}" destId="{99181518-D4F7-A54A-84E1-910DDC5AF89F}" srcOrd="0" destOrd="0" presId="urn:microsoft.com/office/officeart/2005/8/layout/process1"/>
    <dgm:cxn modelId="{0C0A957C-9BBD-A643-BAFE-C7724C3C37CC}" srcId="{7F67A905-6AE9-6F44-9456-ACD90AF9D917}" destId="{F509A1A1-3AF4-FA4A-8218-FA8035B336BB}" srcOrd="0" destOrd="0" parTransId="{23E3D66A-4121-1B43-8D0F-9ED00C879440}" sibTransId="{C57BD1D0-E3C4-CF44-9898-F452D57FD80B}"/>
    <dgm:cxn modelId="{8BCC9D90-33FB-F946-81B1-27A366A6425E}" type="presOf" srcId="{C57BD1D0-E3C4-CF44-9898-F452D57FD80B}" destId="{A8497E56-DA4A-4F4C-81E6-2EB4F80BF77D}" srcOrd="1" destOrd="0" presId="urn:microsoft.com/office/officeart/2005/8/layout/process1"/>
    <dgm:cxn modelId="{A1525A96-53E3-274F-9220-BDCF94FAD6F4}" type="presOf" srcId="{7F67A905-6AE9-6F44-9456-ACD90AF9D917}" destId="{D97C9738-24C5-8C47-B61C-C57E4D8A3C7B}" srcOrd="0" destOrd="0" presId="urn:microsoft.com/office/officeart/2005/8/layout/process1"/>
    <dgm:cxn modelId="{3283E5A2-9FEE-5042-8FC0-B41AF08B1A24}" type="presOf" srcId="{A4804B19-803E-C84C-AE11-34D24B662244}" destId="{EED946CC-E1C0-2440-967E-AA81B14D9218}" srcOrd="1" destOrd="0" presId="urn:microsoft.com/office/officeart/2005/8/layout/process1"/>
    <dgm:cxn modelId="{C6A84EAA-A09E-B14B-9994-805CAC766C72}" srcId="{7F67A905-6AE9-6F44-9456-ACD90AF9D917}" destId="{0E764485-31CC-0C48-A13C-09EECA6BD188}" srcOrd="2" destOrd="0" parTransId="{A981CDB3-D5A1-3A43-8CBD-AAA4531E112C}" sibTransId="{26B4C998-F5D1-AB43-9BFA-E881BACE87DA}"/>
    <dgm:cxn modelId="{7A653BC5-1D2B-E045-A1AF-A64285573384}" type="presOf" srcId="{48807AEB-8749-DF42-9A29-FF5186C6576E}" destId="{3A84E5BE-E6AD-E34A-AC5E-4C253B88DC4B}" srcOrd="0" destOrd="0" presId="urn:microsoft.com/office/officeart/2005/8/layout/process1"/>
    <dgm:cxn modelId="{58BC91FA-A6D6-6746-8359-F213BCC86BD9}" type="presOf" srcId="{0E764485-31CC-0C48-A13C-09EECA6BD188}" destId="{BD51A9A9-BB7C-5249-8CCF-CB1CD3BF42F3}" srcOrd="0" destOrd="0" presId="urn:microsoft.com/office/officeart/2005/8/layout/process1"/>
    <dgm:cxn modelId="{F54ADF24-3513-1A49-9FE6-917532C717F1}" type="presParOf" srcId="{D97C9738-24C5-8C47-B61C-C57E4D8A3C7B}" destId="{886E29DC-7410-014F-9766-C39F204044CA}" srcOrd="0" destOrd="0" presId="urn:microsoft.com/office/officeart/2005/8/layout/process1"/>
    <dgm:cxn modelId="{090E870A-7D3B-284C-B384-6F87542C718B}" type="presParOf" srcId="{D97C9738-24C5-8C47-B61C-C57E4D8A3C7B}" destId="{A71437C3-0471-5942-948E-F0A7DC298F0B}" srcOrd="1" destOrd="0" presId="urn:microsoft.com/office/officeart/2005/8/layout/process1"/>
    <dgm:cxn modelId="{147B9DAA-FC04-7D49-A7FB-16FDE8E41A5C}" type="presParOf" srcId="{A71437C3-0471-5942-948E-F0A7DC298F0B}" destId="{A8497E56-DA4A-4F4C-81E6-2EB4F80BF77D}" srcOrd="0" destOrd="0" presId="urn:microsoft.com/office/officeart/2005/8/layout/process1"/>
    <dgm:cxn modelId="{D680C084-C31D-044A-A4A7-8D238DA6D77D}" type="presParOf" srcId="{D97C9738-24C5-8C47-B61C-C57E4D8A3C7B}" destId="{3A84E5BE-E6AD-E34A-AC5E-4C253B88DC4B}" srcOrd="2" destOrd="0" presId="urn:microsoft.com/office/officeart/2005/8/layout/process1"/>
    <dgm:cxn modelId="{B4276A8C-C311-CC41-B26E-40242368C817}" type="presParOf" srcId="{D97C9738-24C5-8C47-B61C-C57E4D8A3C7B}" destId="{99181518-D4F7-A54A-84E1-910DDC5AF89F}" srcOrd="3" destOrd="0" presId="urn:microsoft.com/office/officeart/2005/8/layout/process1"/>
    <dgm:cxn modelId="{4B7CCEEF-999F-354C-8B3E-F88E7DCF4772}" type="presParOf" srcId="{99181518-D4F7-A54A-84E1-910DDC5AF89F}" destId="{EED946CC-E1C0-2440-967E-AA81B14D9218}" srcOrd="0" destOrd="0" presId="urn:microsoft.com/office/officeart/2005/8/layout/process1"/>
    <dgm:cxn modelId="{AF01D662-24F0-5043-B4BB-85B45E722B8E}" type="presParOf" srcId="{D97C9738-24C5-8C47-B61C-C57E4D8A3C7B}" destId="{BD51A9A9-BB7C-5249-8CCF-CB1CD3BF42F3}" srcOrd="4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11C838-A527-C14E-8C7B-FC6259AF6E6F}" type="doc">
      <dgm:prSet loTypeId="urn:microsoft.com/office/officeart/2008/layout/IncreasingCircle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C582137-2B5D-B743-8D8B-A2AD042370DE}">
      <dgm:prSet phldrT="[Text]" custT="1"/>
      <dgm:spPr/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</dgm:t>
    </dgm:pt>
    <dgm:pt modelId="{3A66580A-41FE-5D4A-AC3F-0700A33B8F3C}" type="parTrans" cxnId="{391635F4-3F6B-CD48-AC3E-19B8615D89D6}">
      <dgm:prSet/>
      <dgm:spPr/>
      <dgm:t>
        <a:bodyPr/>
        <a:lstStyle/>
        <a:p>
          <a:endParaRPr lang="en-GB"/>
        </a:p>
      </dgm:t>
    </dgm:pt>
    <dgm:pt modelId="{493A28C2-CB0D-EB44-A71F-F0EE91BD4787}" type="sibTrans" cxnId="{391635F4-3F6B-CD48-AC3E-19B8615D89D6}">
      <dgm:prSet/>
      <dgm:spPr/>
      <dgm:t>
        <a:bodyPr/>
        <a:lstStyle/>
        <a:p>
          <a:endParaRPr lang="en-GB"/>
        </a:p>
      </dgm:t>
    </dgm:pt>
    <dgm:pt modelId="{F5ACADD9-C4C3-544E-9935-0DD5FEB13736}">
      <dgm:prSet phldrT="[Text]" custT="1"/>
      <dgm:spPr/>
      <dgm:t>
        <a:bodyPr lIns="180000" rIns="36000"/>
        <a:lstStyle/>
        <a:p>
          <a:r>
            <a:rPr lang="en-GB" sz="1400" dirty="0"/>
            <a:t>Segoe Ui 14pt</a:t>
          </a:r>
        </a:p>
      </dgm:t>
    </dgm:pt>
    <dgm:pt modelId="{8BF1350D-D06D-D940-A426-5DD3FD536FB6}" type="parTrans" cxnId="{2FC35402-4EAF-E84D-BB51-74ABD26D1394}">
      <dgm:prSet/>
      <dgm:spPr/>
      <dgm:t>
        <a:bodyPr/>
        <a:lstStyle/>
        <a:p>
          <a:endParaRPr lang="en-GB"/>
        </a:p>
      </dgm:t>
    </dgm:pt>
    <dgm:pt modelId="{E639110A-2E7C-144F-AFC9-70B9F60AE372}" type="sibTrans" cxnId="{2FC35402-4EAF-E84D-BB51-74ABD26D1394}">
      <dgm:prSet/>
      <dgm:spPr/>
      <dgm:t>
        <a:bodyPr/>
        <a:lstStyle/>
        <a:p>
          <a:endParaRPr lang="en-GB"/>
        </a:p>
      </dgm:t>
    </dgm:pt>
    <dgm:pt modelId="{6051EA09-0B7E-514F-A3FC-95C4F76FA909}">
      <dgm:prSet phldrT="[Text]" custT="1"/>
      <dgm:spPr/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</dgm:t>
    </dgm:pt>
    <dgm:pt modelId="{C7FAD3FF-14CD-3849-8756-C3E5B9C22191}" type="parTrans" cxnId="{2621465E-FB03-4241-9DB0-5253A8E0DF51}">
      <dgm:prSet/>
      <dgm:spPr/>
      <dgm:t>
        <a:bodyPr/>
        <a:lstStyle/>
        <a:p>
          <a:endParaRPr lang="en-GB"/>
        </a:p>
      </dgm:t>
    </dgm:pt>
    <dgm:pt modelId="{6D15F03A-B4D1-E648-99B3-F453EDAF8ECD}" type="sibTrans" cxnId="{2621465E-FB03-4241-9DB0-5253A8E0DF51}">
      <dgm:prSet/>
      <dgm:spPr/>
      <dgm:t>
        <a:bodyPr/>
        <a:lstStyle/>
        <a:p>
          <a:endParaRPr lang="en-GB"/>
        </a:p>
      </dgm:t>
    </dgm:pt>
    <dgm:pt modelId="{480853B8-4A61-FD49-93AE-72342B965711}">
      <dgm:prSet phldrT="[Text]" custT="1"/>
      <dgm:spPr/>
      <dgm:t>
        <a:bodyPr lIns="180000" rIns="36000"/>
        <a:lstStyle/>
        <a:p>
          <a:r>
            <a:rPr lang="en-GB" sz="1400" dirty="0"/>
            <a:t>Segoe Ui 14pt</a:t>
          </a:r>
        </a:p>
      </dgm:t>
    </dgm:pt>
    <dgm:pt modelId="{3C707623-BD89-8446-A553-53118723413A}" type="parTrans" cxnId="{35341397-15F8-B54D-A1C8-77051E426EF9}">
      <dgm:prSet/>
      <dgm:spPr/>
      <dgm:t>
        <a:bodyPr/>
        <a:lstStyle/>
        <a:p>
          <a:endParaRPr lang="en-GB"/>
        </a:p>
      </dgm:t>
    </dgm:pt>
    <dgm:pt modelId="{476D257C-5865-C24E-A38F-621CC532190F}" type="sibTrans" cxnId="{35341397-15F8-B54D-A1C8-77051E426EF9}">
      <dgm:prSet/>
      <dgm:spPr/>
      <dgm:t>
        <a:bodyPr/>
        <a:lstStyle/>
        <a:p>
          <a:endParaRPr lang="en-GB"/>
        </a:p>
      </dgm:t>
    </dgm:pt>
    <dgm:pt modelId="{8C52FC7C-31F1-6D40-86D7-E346F3C1CE3B}">
      <dgm:prSet phldrT="[Text]" custT="1"/>
      <dgm:spPr/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</dgm:t>
    </dgm:pt>
    <dgm:pt modelId="{6C1D8591-7178-1245-A71D-2E5F6FAA5B3F}" type="parTrans" cxnId="{8508233A-B4C7-3C45-99CB-D97A67732F62}">
      <dgm:prSet/>
      <dgm:spPr/>
      <dgm:t>
        <a:bodyPr/>
        <a:lstStyle/>
        <a:p>
          <a:endParaRPr lang="en-GB"/>
        </a:p>
      </dgm:t>
    </dgm:pt>
    <dgm:pt modelId="{ED370EEA-13FA-7043-8D18-B8C3FF8EE244}" type="sibTrans" cxnId="{8508233A-B4C7-3C45-99CB-D97A67732F62}">
      <dgm:prSet/>
      <dgm:spPr/>
      <dgm:t>
        <a:bodyPr/>
        <a:lstStyle/>
        <a:p>
          <a:endParaRPr lang="en-GB"/>
        </a:p>
      </dgm:t>
    </dgm:pt>
    <dgm:pt modelId="{764B09B5-2DA5-9E4B-9ABD-5394725FE93B}">
      <dgm:prSet phldrT="[Text]" custT="1"/>
      <dgm:spPr/>
      <dgm:t>
        <a:bodyPr lIns="180000" rIns="36000"/>
        <a:lstStyle/>
        <a:p>
          <a:r>
            <a:rPr lang="en-GB" sz="1400" dirty="0"/>
            <a:t>Segoe Ui 14pt</a:t>
          </a:r>
        </a:p>
      </dgm:t>
    </dgm:pt>
    <dgm:pt modelId="{9202B832-1AD0-5C4A-A76B-AFF1135DCFA8}" type="parTrans" cxnId="{C3497748-C55F-6946-8CD6-56372CD8C4D6}">
      <dgm:prSet/>
      <dgm:spPr/>
      <dgm:t>
        <a:bodyPr/>
        <a:lstStyle/>
        <a:p>
          <a:endParaRPr lang="en-GB"/>
        </a:p>
      </dgm:t>
    </dgm:pt>
    <dgm:pt modelId="{7330C45C-725C-DF4F-ACD8-B984457F6361}" type="sibTrans" cxnId="{C3497748-C55F-6946-8CD6-56372CD8C4D6}">
      <dgm:prSet/>
      <dgm:spPr/>
      <dgm:t>
        <a:bodyPr/>
        <a:lstStyle/>
        <a:p>
          <a:endParaRPr lang="en-GB"/>
        </a:p>
      </dgm:t>
    </dgm:pt>
    <dgm:pt modelId="{BC16529E-B89B-5942-8950-54766F979BD5}" type="pres">
      <dgm:prSet presAssocID="{D111C838-A527-C14E-8C7B-FC6259AF6E6F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0EDE039C-70AF-CD47-B803-64DE2E5076C7}" type="pres">
      <dgm:prSet presAssocID="{6C582137-2B5D-B743-8D8B-A2AD042370DE}" presName="composite" presStyleCnt="0"/>
      <dgm:spPr/>
    </dgm:pt>
    <dgm:pt modelId="{1436B7AB-385A-244D-8D02-D471CD26FAD2}" type="pres">
      <dgm:prSet presAssocID="{6C582137-2B5D-B743-8D8B-A2AD042370DE}" presName="BackAccent" presStyleLbl="bgShp" presStyleIdx="0" presStyleCnt="3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</dgm:pt>
    <dgm:pt modelId="{EBF3E306-3D80-D245-B812-A2BDD0537698}" type="pres">
      <dgm:prSet presAssocID="{6C582137-2B5D-B743-8D8B-A2AD042370DE}" presName="Accent" presStyleLbl="alignNode1" presStyleIdx="0" presStyleCnt="3"/>
      <dgm:spPr>
        <a:solidFill>
          <a:schemeClr val="accent1">
            <a:hueOff val="0"/>
            <a:satOff val="0"/>
            <a:lumOff val="0"/>
            <a:alpha val="0"/>
          </a:schemeClr>
        </a:solidFill>
      </dgm:spPr>
    </dgm:pt>
    <dgm:pt modelId="{68FBADC4-ACF0-1C41-AD09-4DBC26F11011}" type="pres">
      <dgm:prSet presAssocID="{6C582137-2B5D-B743-8D8B-A2AD042370DE}" presName="Child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E7161AE4-BD56-8144-BEBB-D8170A08B3DD}" type="pres">
      <dgm:prSet presAssocID="{6C582137-2B5D-B743-8D8B-A2AD042370DE}" presName="Parent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DA0167D2-D59B-CE4C-9612-74CCE4E7E6EB}" type="pres">
      <dgm:prSet presAssocID="{493A28C2-CB0D-EB44-A71F-F0EE91BD4787}" presName="sibTrans" presStyleCnt="0"/>
      <dgm:spPr/>
    </dgm:pt>
    <dgm:pt modelId="{C00E24F4-853C-5349-A01E-85DFBCAE41CA}" type="pres">
      <dgm:prSet presAssocID="{6051EA09-0B7E-514F-A3FC-95C4F76FA909}" presName="composite" presStyleCnt="0"/>
      <dgm:spPr/>
    </dgm:pt>
    <dgm:pt modelId="{AE9A13D0-21A8-274F-8477-66A77E9A85FC}" type="pres">
      <dgm:prSet presAssocID="{6051EA09-0B7E-514F-A3FC-95C4F76FA909}" presName="BackAccent" presStyleLbl="bgShp" presStyleIdx="1" presStyleCnt="3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</dgm:pt>
    <dgm:pt modelId="{8829ABF5-77C8-D74C-AD8B-BEBFDADAF8AB}" type="pres">
      <dgm:prSet presAssocID="{6051EA09-0B7E-514F-A3FC-95C4F76FA909}" presName="Accent" presStyleLbl="alignNode1" presStyleIdx="1" presStyleCnt="3"/>
      <dgm:spPr>
        <a:solidFill>
          <a:schemeClr val="accent1">
            <a:alpha val="0"/>
          </a:schemeClr>
        </a:solidFill>
      </dgm:spPr>
    </dgm:pt>
    <dgm:pt modelId="{F119166B-2AFE-AA40-ADD0-D58CCA2B9A75}" type="pres">
      <dgm:prSet presAssocID="{6051EA09-0B7E-514F-A3FC-95C4F76FA909}" presName="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0975CD41-A6AC-E645-A31D-3C50760D9102}" type="pres">
      <dgm:prSet presAssocID="{6051EA09-0B7E-514F-A3FC-95C4F76FA909}" presName="Parent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F2444B4E-BEB8-4149-A773-0EC6C5B59C26}" type="pres">
      <dgm:prSet presAssocID="{6D15F03A-B4D1-E648-99B3-F453EDAF8ECD}" presName="sibTrans" presStyleCnt="0"/>
      <dgm:spPr/>
    </dgm:pt>
    <dgm:pt modelId="{866602E1-F24F-B24A-9A8D-620255237C27}" type="pres">
      <dgm:prSet presAssocID="{8C52FC7C-31F1-6D40-86D7-E346F3C1CE3B}" presName="composite" presStyleCnt="0"/>
      <dgm:spPr/>
    </dgm:pt>
    <dgm:pt modelId="{0AE2121D-B5C2-514C-B3AA-7052C32DB8A2}" type="pres">
      <dgm:prSet presAssocID="{8C52FC7C-31F1-6D40-86D7-E346F3C1CE3B}" presName="BackAccent" presStyleLbl="bgShp" presStyleIdx="2" presStyleCnt="3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</dgm:pt>
    <dgm:pt modelId="{D239B900-7795-B74F-B277-97887E1D7A5D}" type="pres">
      <dgm:prSet presAssocID="{8C52FC7C-31F1-6D40-86D7-E346F3C1CE3B}" presName="Accent" presStyleLbl="alignNode1" presStyleIdx="2" presStyleCnt="3"/>
      <dgm:spPr>
        <a:solidFill>
          <a:schemeClr val="accent1">
            <a:hueOff val="0"/>
            <a:satOff val="0"/>
            <a:lumOff val="0"/>
            <a:alpha val="0"/>
          </a:schemeClr>
        </a:solidFill>
      </dgm:spPr>
    </dgm:pt>
    <dgm:pt modelId="{64B59BDA-8522-4742-8ED5-309C8C7C8974}" type="pres">
      <dgm:prSet presAssocID="{8C52FC7C-31F1-6D40-86D7-E346F3C1CE3B}" presName="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C027B5B7-D2FE-4441-99B2-045608B83180}" type="pres">
      <dgm:prSet presAssocID="{8C52FC7C-31F1-6D40-86D7-E346F3C1CE3B}" presName="Parent" presStyleLbl="revTx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2FC35402-4EAF-E84D-BB51-74ABD26D1394}" srcId="{6C582137-2B5D-B743-8D8B-A2AD042370DE}" destId="{F5ACADD9-C4C3-544E-9935-0DD5FEB13736}" srcOrd="0" destOrd="0" parTransId="{8BF1350D-D06D-D940-A426-5DD3FD536FB6}" sibTransId="{E639110A-2E7C-144F-AFC9-70B9F60AE372}"/>
    <dgm:cxn modelId="{0E319317-E4DD-8046-AAE0-5F315EB4A417}" type="presOf" srcId="{480853B8-4A61-FD49-93AE-72342B965711}" destId="{F119166B-2AFE-AA40-ADD0-D58CCA2B9A75}" srcOrd="0" destOrd="0" presId="urn:microsoft.com/office/officeart/2008/layout/IncreasingCircleProcess"/>
    <dgm:cxn modelId="{8508233A-B4C7-3C45-99CB-D97A67732F62}" srcId="{D111C838-A527-C14E-8C7B-FC6259AF6E6F}" destId="{8C52FC7C-31F1-6D40-86D7-E346F3C1CE3B}" srcOrd="2" destOrd="0" parTransId="{6C1D8591-7178-1245-A71D-2E5F6FAA5B3F}" sibTransId="{ED370EEA-13FA-7043-8D18-B8C3FF8EE244}"/>
    <dgm:cxn modelId="{2621465E-FB03-4241-9DB0-5253A8E0DF51}" srcId="{D111C838-A527-C14E-8C7B-FC6259AF6E6F}" destId="{6051EA09-0B7E-514F-A3FC-95C4F76FA909}" srcOrd="1" destOrd="0" parTransId="{C7FAD3FF-14CD-3849-8756-C3E5B9C22191}" sibTransId="{6D15F03A-B4D1-E648-99B3-F453EDAF8ECD}"/>
    <dgm:cxn modelId="{A3003662-399D-F54D-98E0-B04335C5E03D}" type="presOf" srcId="{8C52FC7C-31F1-6D40-86D7-E346F3C1CE3B}" destId="{C027B5B7-D2FE-4441-99B2-045608B83180}" srcOrd="0" destOrd="0" presId="urn:microsoft.com/office/officeart/2008/layout/IncreasingCircleProcess"/>
    <dgm:cxn modelId="{C3497748-C55F-6946-8CD6-56372CD8C4D6}" srcId="{8C52FC7C-31F1-6D40-86D7-E346F3C1CE3B}" destId="{764B09B5-2DA5-9E4B-9ABD-5394725FE93B}" srcOrd="0" destOrd="0" parTransId="{9202B832-1AD0-5C4A-A76B-AFF1135DCFA8}" sibTransId="{7330C45C-725C-DF4F-ACD8-B984457F6361}"/>
    <dgm:cxn modelId="{05AD0D76-B9EF-0B46-AAFF-2E9E4D8F0217}" type="presOf" srcId="{6C582137-2B5D-B743-8D8B-A2AD042370DE}" destId="{E7161AE4-BD56-8144-BEBB-D8170A08B3DD}" srcOrd="0" destOrd="0" presId="urn:microsoft.com/office/officeart/2008/layout/IncreasingCircleProcess"/>
    <dgm:cxn modelId="{BB2BAE7D-8102-0D47-A649-DCCD0159D391}" type="presOf" srcId="{D111C838-A527-C14E-8C7B-FC6259AF6E6F}" destId="{BC16529E-B89B-5942-8950-54766F979BD5}" srcOrd="0" destOrd="0" presId="urn:microsoft.com/office/officeart/2008/layout/IncreasingCircleProcess"/>
    <dgm:cxn modelId="{35341397-15F8-B54D-A1C8-77051E426EF9}" srcId="{6051EA09-0B7E-514F-A3FC-95C4F76FA909}" destId="{480853B8-4A61-FD49-93AE-72342B965711}" srcOrd="0" destOrd="0" parTransId="{3C707623-BD89-8446-A553-53118723413A}" sibTransId="{476D257C-5865-C24E-A38F-621CC532190F}"/>
    <dgm:cxn modelId="{F161D6CF-B065-124D-A388-87FC151BDD15}" type="presOf" srcId="{6051EA09-0B7E-514F-A3FC-95C4F76FA909}" destId="{0975CD41-A6AC-E645-A31D-3C50760D9102}" srcOrd="0" destOrd="0" presId="urn:microsoft.com/office/officeart/2008/layout/IncreasingCircleProcess"/>
    <dgm:cxn modelId="{18C5D8D0-612E-FB47-BD1D-607840F218AB}" type="presOf" srcId="{F5ACADD9-C4C3-544E-9935-0DD5FEB13736}" destId="{68FBADC4-ACF0-1C41-AD09-4DBC26F11011}" srcOrd="0" destOrd="0" presId="urn:microsoft.com/office/officeart/2008/layout/IncreasingCircleProcess"/>
    <dgm:cxn modelId="{391635F4-3F6B-CD48-AC3E-19B8615D89D6}" srcId="{D111C838-A527-C14E-8C7B-FC6259AF6E6F}" destId="{6C582137-2B5D-B743-8D8B-A2AD042370DE}" srcOrd="0" destOrd="0" parTransId="{3A66580A-41FE-5D4A-AC3F-0700A33B8F3C}" sibTransId="{493A28C2-CB0D-EB44-A71F-F0EE91BD4787}"/>
    <dgm:cxn modelId="{539482F4-1938-C64C-A379-33AF13F9E4D4}" type="presOf" srcId="{764B09B5-2DA5-9E4B-9ABD-5394725FE93B}" destId="{64B59BDA-8522-4742-8ED5-309C8C7C8974}" srcOrd="0" destOrd="0" presId="urn:microsoft.com/office/officeart/2008/layout/IncreasingCircleProcess"/>
    <dgm:cxn modelId="{5F0523F1-CE22-3F40-8B58-96422569664B}" type="presParOf" srcId="{BC16529E-B89B-5942-8950-54766F979BD5}" destId="{0EDE039C-70AF-CD47-B803-64DE2E5076C7}" srcOrd="0" destOrd="0" presId="urn:microsoft.com/office/officeart/2008/layout/IncreasingCircleProcess"/>
    <dgm:cxn modelId="{EC3DCAB3-D1E5-6946-8B01-9036F0F1703E}" type="presParOf" srcId="{0EDE039C-70AF-CD47-B803-64DE2E5076C7}" destId="{1436B7AB-385A-244D-8D02-D471CD26FAD2}" srcOrd="0" destOrd="0" presId="urn:microsoft.com/office/officeart/2008/layout/IncreasingCircleProcess"/>
    <dgm:cxn modelId="{A46081E1-DF93-5649-82FD-C4D785950F1D}" type="presParOf" srcId="{0EDE039C-70AF-CD47-B803-64DE2E5076C7}" destId="{EBF3E306-3D80-D245-B812-A2BDD0537698}" srcOrd="1" destOrd="0" presId="urn:microsoft.com/office/officeart/2008/layout/IncreasingCircleProcess"/>
    <dgm:cxn modelId="{E9E7B3AD-5B24-DC44-BC71-B26C1DF0FD70}" type="presParOf" srcId="{0EDE039C-70AF-CD47-B803-64DE2E5076C7}" destId="{68FBADC4-ACF0-1C41-AD09-4DBC26F11011}" srcOrd="2" destOrd="0" presId="urn:microsoft.com/office/officeart/2008/layout/IncreasingCircleProcess"/>
    <dgm:cxn modelId="{58F556E2-CBC5-DE46-BC19-2F31E0FC0BEA}" type="presParOf" srcId="{0EDE039C-70AF-CD47-B803-64DE2E5076C7}" destId="{E7161AE4-BD56-8144-BEBB-D8170A08B3DD}" srcOrd="3" destOrd="0" presId="urn:microsoft.com/office/officeart/2008/layout/IncreasingCircleProcess"/>
    <dgm:cxn modelId="{4332C4FD-CC27-B84A-86AE-99BE403FE0D0}" type="presParOf" srcId="{BC16529E-B89B-5942-8950-54766F979BD5}" destId="{DA0167D2-D59B-CE4C-9612-74CCE4E7E6EB}" srcOrd="1" destOrd="0" presId="urn:microsoft.com/office/officeart/2008/layout/IncreasingCircleProcess"/>
    <dgm:cxn modelId="{9B435E20-B5C1-D54B-8D86-7F8A2E00D051}" type="presParOf" srcId="{BC16529E-B89B-5942-8950-54766F979BD5}" destId="{C00E24F4-853C-5349-A01E-85DFBCAE41CA}" srcOrd="2" destOrd="0" presId="urn:microsoft.com/office/officeart/2008/layout/IncreasingCircleProcess"/>
    <dgm:cxn modelId="{348E3C4A-1D56-364D-B7E0-5F8EE53688DB}" type="presParOf" srcId="{C00E24F4-853C-5349-A01E-85DFBCAE41CA}" destId="{AE9A13D0-21A8-274F-8477-66A77E9A85FC}" srcOrd="0" destOrd="0" presId="urn:microsoft.com/office/officeart/2008/layout/IncreasingCircleProcess"/>
    <dgm:cxn modelId="{7228AD2C-EAFF-EB45-8752-0500960776CC}" type="presParOf" srcId="{C00E24F4-853C-5349-A01E-85DFBCAE41CA}" destId="{8829ABF5-77C8-D74C-AD8B-BEBFDADAF8AB}" srcOrd="1" destOrd="0" presId="urn:microsoft.com/office/officeart/2008/layout/IncreasingCircleProcess"/>
    <dgm:cxn modelId="{9FC3D4FE-A7FE-1E40-809E-8E46CF30E94E}" type="presParOf" srcId="{C00E24F4-853C-5349-A01E-85DFBCAE41CA}" destId="{F119166B-2AFE-AA40-ADD0-D58CCA2B9A75}" srcOrd="2" destOrd="0" presId="urn:microsoft.com/office/officeart/2008/layout/IncreasingCircleProcess"/>
    <dgm:cxn modelId="{4D510326-AE61-5A48-9E85-5229877F326E}" type="presParOf" srcId="{C00E24F4-853C-5349-A01E-85DFBCAE41CA}" destId="{0975CD41-A6AC-E645-A31D-3C50760D9102}" srcOrd="3" destOrd="0" presId="urn:microsoft.com/office/officeart/2008/layout/IncreasingCircleProcess"/>
    <dgm:cxn modelId="{00A01FB9-2068-944F-B5BB-BC36995954B7}" type="presParOf" srcId="{BC16529E-B89B-5942-8950-54766F979BD5}" destId="{F2444B4E-BEB8-4149-A773-0EC6C5B59C26}" srcOrd="3" destOrd="0" presId="urn:microsoft.com/office/officeart/2008/layout/IncreasingCircleProcess"/>
    <dgm:cxn modelId="{B7E54A8D-D0E5-7E40-87EC-807A338AB0C5}" type="presParOf" srcId="{BC16529E-B89B-5942-8950-54766F979BD5}" destId="{866602E1-F24F-B24A-9A8D-620255237C27}" srcOrd="4" destOrd="0" presId="urn:microsoft.com/office/officeart/2008/layout/IncreasingCircleProcess"/>
    <dgm:cxn modelId="{29F62642-FB95-F84D-BDC2-D1ADDA0890F2}" type="presParOf" srcId="{866602E1-F24F-B24A-9A8D-620255237C27}" destId="{0AE2121D-B5C2-514C-B3AA-7052C32DB8A2}" srcOrd="0" destOrd="0" presId="urn:microsoft.com/office/officeart/2008/layout/IncreasingCircleProcess"/>
    <dgm:cxn modelId="{07E41467-F4DC-764F-9F0A-40E51126CC73}" type="presParOf" srcId="{866602E1-F24F-B24A-9A8D-620255237C27}" destId="{D239B900-7795-B74F-B277-97887E1D7A5D}" srcOrd="1" destOrd="0" presId="urn:microsoft.com/office/officeart/2008/layout/IncreasingCircleProcess"/>
    <dgm:cxn modelId="{9E100E35-EB34-6549-878B-6AE56768DC23}" type="presParOf" srcId="{866602E1-F24F-B24A-9A8D-620255237C27}" destId="{64B59BDA-8522-4742-8ED5-309C8C7C8974}" srcOrd="2" destOrd="0" presId="urn:microsoft.com/office/officeart/2008/layout/IncreasingCircleProcess"/>
    <dgm:cxn modelId="{59D22546-53B0-FD49-9646-CFE258E21E62}" type="presParOf" srcId="{866602E1-F24F-B24A-9A8D-620255237C27}" destId="{C027B5B7-D2FE-4441-99B2-045608B83180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6E29DC-7410-014F-9766-C39F204044CA}">
      <dsp:nvSpPr>
        <dsp:cNvPr id="0" name=""/>
        <dsp:cNvSpPr/>
      </dsp:nvSpPr>
      <dsp:spPr>
        <a:xfrm>
          <a:off x="7143" y="3519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(Headings)</a:t>
          </a:r>
        </a:p>
      </dsp:txBody>
      <dsp:txXfrm>
        <a:off x="44665" y="389424"/>
        <a:ext cx="2060143" cy="1206068"/>
      </dsp:txXfrm>
    </dsp:sp>
    <dsp:sp modelId="{A71437C3-0471-5942-948E-F0A7DC298F0B}">
      <dsp:nvSpPr>
        <dsp:cNvPr id="0" name=""/>
        <dsp:cNvSpPr/>
      </dsp:nvSpPr>
      <dsp:spPr>
        <a:xfrm>
          <a:off x="2355850" y="727695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2355850" y="833600"/>
        <a:ext cx="316861" cy="317716"/>
      </dsp:txXfrm>
    </dsp:sp>
    <dsp:sp modelId="{3A84E5BE-E6AD-E34A-AC5E-4C253B88DC4B}">
      <dsp:nvSpPr>
        <dsp:cNvPr id="0" name=""/>
        <dsp:cNvSpPr/>
      </dsp:nvSpPr>
      <dsp:spPr>
        <a:xfrm>
          <a:off x="2996406" y="3519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(Headings)</a:t>
          </a:r>
        </a:p>
      </dsp:txBody>
      <dsp:txXfrm>
        <a:off x="3033928" y="389424"/>
        <a:ext cx="2060143" cy="1206068"/>
      </dsp:txXfrm>
    </dsp:sp>
    <dsp:sp modelId="{99181518-D4F7-A54A-84E1-910DDC5AF89F}">
      <dsp:nvSpPr>
        <dsp:cNvPr id="0" name=""/>
        <dsp:cNvSpPr/>
      </dsp:nvSpPr>
      <dsp:spPr>
        <a:xfrm>
          <a:off x="5345112" y="727695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5345112" y="833600"/>
        <a:ext cx="316861" cy="317716"/>
      </dsp:txXfrm>
    </dsp:sp>
    <dsp:sp modelId="{BD51A9A9-BB7C-5249-8CCF-CB1CD3BF42F3}">
      <dsp:nvSpPr>
        <dsp:cNvPr id="0" name=""/>
        <dsp:cNvSpPr/>
      </dsp:nvSpPr>
      <dsp:spPr>
        <a:xfrm>
          <a:off x="5985668" y="3519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(Headings)</a:t>
          </a:r>
        </a:p>
      </dsp:txBody>
      <dsp:txXfrm>
        <a:off x="6023190" y="389424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36B7AB-385A-244D-8D02-D471CD26FAD2}">
      <dsp:nvSpPr>
        <dsp:cNvPr id="0" name=""/>
        <dsp:cNvSpPr/>
      </dsp:nvSpPr>
      <dsp:spPr>
        <a:xfrm>
          <a:off x="246684" y="0"/>
          <a:ext cx="591068" cy="591068"/>
        </a:xfrm>
        <a:prstGeom prst="ellipse">
          <a:avLst/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F3E306-3D80-D245-B812-A2BDD0537698}">
      <dsp:nvSpPr>
        <dsp:cNvPr id="0" name=""/>
        <dsp:cNvSpPr/>
      </dsp:nvSpPr>
      <dsp:spPr>
        <a:xfrm>
          <a:off x="305791" y="59106"/>
          <a:ext cx="472854" cy="472854"/>
        </a:xfrm>
        <a:prstGeom prst="chord">
          <a:avLst>
            <a:gd name="adj1" fmla="val 1168272"/>
            <a:gd name="adj2" fmla="val 9631728"/>
          </a:avLst>
        </a:prstGeom>
        <a:solidFill>
          <a:schemeClr val="accent1">
            <a:hueOff val="0"/>
            <a:satOff val="0"/>
            <a:lumOff val="0"/>
            <a:alpha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FBADC4-ACF0-1C41-AD09-4DBC26F11011}">
      <dsp:nvSpPr>
        <dsp:cNvPr id="0" name=""/>
        <dsp:cNvSpPr/>
      </dsp:nvSpPr>
      <dsp:spPr>
        <a:xfrm>
          <a:off x="960892" y="591068"/>
          <a:ext cx="1748576" cy="2487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000" tIns="35560" rIns="3600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Segoe Ui 14pt</a:t>
          </a:r>
        </a:p>
      </dsp:txBody>
      <dsp:txXfrm>
        <a:off x="960892" y="591068"/>
        <a:ext cx="1748576" cy="2487411"/>
      </dsp:txXfrm>
    </dsp:sp>
    <dsp:sp modelId="{E7161AE4-BD56-8144-BEBB-D8170A08B3DD}">
      <dsp:nvSpPr>
        <dsp:cNvPr id="0" name=""/>
        <dsp:cNvSpPr/>
      </dsp:nvSpPr>
      <dsp:spPr>
        <a:xfrm>
          <a:off x="960892" y="0"/>
          <a:ext cx="1748576" cy="5910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</dsp:txBody>
      <dsp:txXfrm>
        <a:off x="960892" y="0"/>
        <a:ext cx="1748576" cy="591068"/>
      </dsp:txXfrm>
    </dsp:sp>
    <dsp:sp modelId="{AE9A13D0-21A8-274F-8477-66A77E9A85FC}">
      <dsp:nvSpPr>
        <dsp:cNvPr id="0" name=""/>
        <dsp:cNvSpPr/>
      </dsp:nvSpPr>
      <dsp:spPr>
        <a:xfrm>
          <a:off x="2832608" y="0"/>
          <a:ext cx="591068" cy="591068"/>
        </a:xfrm>
        <a:prstGeom prst="ellipse">
          <a:avLst/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29ABF5-77C8-D74C-AD8B-BEBFDADAF8AB}">
      <dsp:nvSpPr>
        <dsp:cNvPr id="0" name=""/>
        <dsp:cNvSpPr/>
      </dsp:nvSpPr>
      <dsp:spPr>
        <a:xfrm>
          <a:off x="2891714" y="59106"/>
          <a:ext cx="472854" cy="472854"/>
        </a:xfrm>
        <a:prstGeom prst="chord">
          <a:avLst>
            <a:gd name="adj1" fmla="val 20431728"/>
            <a:gd name="adj2" fmla="val 11968272"/>
          </a:avLst>
        </a:prstGeom>
        <a:solidFill>
          <a:schemeClr val="accent1">
            <a:alpha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9166B-2AFE-AA40-ADD0-D58CCA2B9A75}">
      <dsp:nvSpPr>
        <dsp:cNvPr id="0" name=""/>
        <dsp:cNvSpPr/>
      </dsp:nvSpPr>
      <dsp:spPr>
        <a:xfrm>
          <a:off x="3546815" y="591068"/>
          <a:ext cx="1748576" cy="2487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000" tIns="35560" rIns="3600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Segoe Ui 14pt</a:t>
          </a:r>
        </a:p>
      </dsp:txBody>
      <dsp:txXfrm>
        <a:off x="3546815" y="591068"/>
        <a:ext cx="1748576" cy="2487411"/>
      </dsp:txXfrm>
    </dsp:sp>
    <dsp:sp modelId="{0975CD41-A6AC-E645-A31D-3C50760D9102}">
      <dsp:nvSpPr>
        <dsp:cNvPr id="0" name=""/>
        <dsp:cNvSpPr/>
      </dsp:nvSpPr>
      <dsp:spPr>
        <a:xfrm>
          <a:off x="3546815" y="0"/>
          <a:ext cx="1748576" cy="5910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</dsp:txBody>
      <dsp:txXfrm>
        <a:off x="3546815" y="0"/>
        <a:ext cx="1748576" cy="591068"/>
      </dsp:txXfrm>
    </dsp:sp>
    <dsp:sp modelId="{0AE2121D-B5C2-514C-B3AA-7052C32DB8A2}">
      <dsp:nvSpPr>
        <dsp:cNvPr id="0" name=""/>
        <dsp:cNvSpPr/>
      </dsp:nvSpPr>
      <dsp:spPr>
        <a:xfrm>
          <a:off x="5418531" y="0"/>
          <a:ext cx="591068" cy="591068"/>
        </a:xfrm>
        <a:prstGeom prst="ellipse">
          <a:avLst/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39B900-7795-B74F-B277-97887E1D7A5D}">
      <dsp:nvSpPr>
        <dsp:cNvPr id="0" name=""/>
        <dsp:cNvSpPr/>
      </dsp:nvSpPr>
      <dsp:spPr>
        <a:xfrm>
          <a:off x="5477638" y="59106"/>
          <a:ext cx="472854" cy="472854"/>
        </a:xfrm>
        <a:prstGeom prst="chord">
          <a:avLst>
            <a:gd name="adj1" fmla="val 162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B59BDA-8522-4742-8ED5-309C8C7C8974}">
      <dsp:nvSpPr>
        <dsp:cNvPr id="0" name=""/>
        <dsp:cNvSpPr/>
      </dsp:nvSpPr>
      <dsp:spPr>
        <a:xfrm>
          <a:off x="6132738" y="591068"/>
          <a:ext cx="1748576" cy="2487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000" tIns="35560" rIns="3600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Segoe Ui 14pt</a:t>
          </a:r>
        </a:p>
      </dsp:txBody>
      <dsp:txXfrm>
        <a:off x="6132738" y="591068"/>
        <a:ext cx="1748576" cy="2487411"/>
      </dsp:txXfrm>
    </dsp:sp>
    <dsp:sp modelId="{C027B5B7-D2FE-4441-99B2-045608B83180}">
      <dsp:nvSpPr>
        <dsp:cNvPr id="0" name=""/>
        <dsp:cNvSpPr/>
      </dsp:nvSpPr>
      <dsp:spPr>
        <a:xfrm>
          <a:off x="6132738" y="0"/>
          <a:ext cx="1748576" cy="5910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</dsp:txBody>
      <dsp:txXfrm>
        <a:off x="6132738" y="0"/>
        <a:ext cx="1748576" cy="591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F7BC6-F0D5-4E7D-A118-8E057CE16828}" type="datetime8">
              <a:rPr lang="en-US" smtClean="0">
                <a:latin typeface="Segoe UI" pitchFamily="34" charset="0"/>
              </a:rPr>
              <a:t>11/12/2021 7:24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g>
</file>

<file path=ppt/media/image10.jpg>
</file>

<file path=ppt/media/image100.svg>
</file>

<file path=ppt/media/image101.png>
</file>

<file path=ppt/media/image102.png>
</file>

<file path=ppt/media/image103.svg>
</file>

<file path=ppt/media/image104.png>
</file>

<file path=ppt/media/image105.svg>
</file>

<file path=ppt/media/image106.png>
</file>

<file path=ppt/media/image107.png>
</file>

<file path=ppt/media/image108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jpg>
</file>

<file path=ppt/media/image30.pn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jp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jpg>
</file>

<file path=ppt/media/image60.svg>
</file>

<file path=ppt/media/image61.png>
</file>

<file path=ppt/media/image62.png>
</file>

<file path=ppt/media/image65.png>
</file>

<file path=ppt/media/image66.svg>
</file>

<file path=ppt/media/image67.png>
</file>

<file path=ppt/media/image68.svg>
</file>

<file path=ppt/media/image7.jpg>
</file>

<file path=ppt/media/image70.png>
</file>

<file path=ppt/media/image71.svg>
</file>

<file path=ppt/media/image72.png>
</file>

<file path=ppt/media/image73.png>
</file>

<file path=ppt/media/image74.svg>
</file>

<file path=ppt/media/image75.png>
</file>

<file path=ppt/media/image76.sv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jpg>
</file>

<file path=ppt/media/image90.sv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08413A8-5751-49C4-A1EE-6DF953373A35}" type="datetime8">
              <a:rPr lang="en-US" smtClean="0"/>
              <a:t>11/12/2021 7:23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spc="0" dirty="0">
                <a:solidFill>
                  <a:schemeClr val="bg1"/>
                </a:solidFill>
                <a:latin typeface="Calibri Light" panose="020F0302020204030204"/>
              </a:rPr>
              <a:t>we need an Operational Historian in the cloud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8413A8-5751-49C4-A1EE-6DF953373A35}" type="datetime8">
              <a:rPr lang="en-US" smtClean="0"/>
              <a:t>11/12/2021 7:23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830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background pattern&#10;&#10;Description automatically generated">
            <a:extLst>
              <a:ext uri="{FF2B5EF4-FFF2-40B4-BE49-F238E27FC236}">
                <a16:creationId xmlns:a16="http://schemas.microsoft.com/office/drawing/2014/main" id="{BE7060F0-B0CE-6C44-AD8A-71C14E93E7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385565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4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ie chart&#10;&#10;Description automatically generated">
            <a:extLst>
              <a:ext uri="{FF2B5EF4-FFF2-40B4-BE49-F238E27FC236}">
                <a16:creationId xmlns:a16="http://schemas.microsoft.com/office/drawing/2014/main" id="{C100724A-C580-7A46-BBB1-A5DBA190B0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343872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5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03BDB756-214C-8840-80C9-4BAE6D9FC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853936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6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066C0C68-AD6A-8E43-A758-9112C9EB30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52100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7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47D2FF0D-64F1-834D-9621-F68DC6356F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7463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8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D27A797C-1635-3F4D-83C8-1DE1CEDC0B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8766965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9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41572B6-8DB7-494C-9771-C348741964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3306776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4381731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568732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E6F27179-4375-5945-95B1-4ACCE7D53A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4092646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E6F27179-4375-5945-95B1-4ACCE7D53A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8661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FA613912-595F-3D46-8FDC-938F5EE5F8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E8ED8D1-589A-6942-9078-98E3D983AF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51361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304CF82C-4CDC-8849-938B-69D9834247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0209389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62539AB8-05DA-FF48-A57A-BE9628B8E3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2869072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7389EE6A-7C01-554F-A5AA-906FC7153E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137071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101AC54D-6F30-8646-923A-044EB1CD05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96389880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0786A844-7362-2148-9093-C2F44C7A7C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26062626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71A9FCD2-9A9C-914B-B8CB-2B0E0EB6A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728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9CFB272D-9F71-974A-9909-ABACE2DD6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084127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D6927D3-92A6-1741-9ADA-53692BE992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8221379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045D993-D822-7246-868C-ACFE404589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35766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64051916-4C28-DD4D-9A3E-AFC72FAB03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65364435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6D06FB9D-EC06-EB43-A8B9-C6CB49510D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8307801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30315C1F-8060-534A-AF50-B13C4A003A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935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A9BFD48-DCBE-4F4A-837F-2FEEED03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26709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2CAEAC7-43C6-154D-8695-24E7DD2EA1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159569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668F0AAA-8133-F84C-923B-9C95933722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253454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17B4E750-2FE5-5747-B200-78D11C215E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52957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05A649-A1A1-8947-8609-A6183843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3421488629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69BF9805-64E3-9C47-8795-B23FCBB213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28852175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4CA71214-6A49-C64A-A879-4823801CB3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615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736617F9-368A-024A-B90E-49E8FFD1DB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22259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73C53744-30C6-E649-AE2F-E7C64AABF1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1260447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B7336C1A-E904-A041-95D4-00F1F2D955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59315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57E2033B-689A-B742-9672-2DA409885E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276444970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49946AA3-0F5D-E24D-92E2-4A0BC9CF3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99502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606998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24056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EC1EE689-C3C1-BB40-B3EE-DB8E05EC64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7685659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2 Pictur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B01A73F-0FA1-4249-B856-0C30B5E97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293944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8AD60F3-00B0-EF46-8404-4A9A998408C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38591" y="3528027"/>
            <a:ext cx="5637497" cy="303568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413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1 Pictur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B01A73F-0FA1-4249-B856-0C30B5E97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62694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555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B01A73F-0FA1-4249-B856-0C30B5E97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5637497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0595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F10256DA-3598-EE41-AD12-C749697948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2520"/>
          <a:stretch/>
        </p:blipFill>
        <p:spPr>
          <a:xfrm>
            <a:off x="0" y="847493"/>
            <a:ext cx="12192000" cy="5999356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7429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9DA965A-34B2-7646-9D18-E34F41D41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6291242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9065ECD-66C1-E04B-A93F-66CA8360BC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2C1E90-67E6-A94D-975A-D8584918F74C}"/>
              </a:ext>
            </a:extLst>
          </p:cNvPr>
          <p:cNvSpPr/>
          <p:nvPr userDrawn="1"/>
        </p:nvSpPr>
        <p:spPr>
          <a:xfrm>
            <a:off x="304800" y="294290"/>
            <a:ext cx="11571890" cy="51816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315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B419DB3-6A26-2242-8910-6E541F306A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258017670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Layout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Progress Style Ideas (Access In Slide Master)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D858CF4-6998-0142-99DE-A7252A835BC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649705484"/>
              </p:ext>
            </p:extLst>
          </p:nvPr>
        </p:nvGraphicFramePr>
        <p:xfrm>
          <a:off x="588263" y="1188720"/>
          <a:ext cx="8128000" cy="1984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44B00B6-2576-E647-918E-0085247F12C2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561084267"/>
              </p:ext>
            </p:extLst>
          </p:nvPr>
        </p:nvGraphicFramePr>
        <p:xfrm>
          <a:off x="588263" y="3429000"/>
          <a:ext cx="8128000" cy="3078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80615346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, background pattern&#10;&#10;Description automatically generated">
            <a:extLst>
              <a:ext uri="{FF2B5EF4-FFF2-40B4-BE49-F238E27FC236}">
                <a16:creationId xmlns:a16="http://schemas.microsoft.com/office/drawing/2014/main" id="{8EDDDF35-3C3A-6743-BF27-835E329F2A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8819545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97A01C34-0087-A748-B93D-54F02A2C94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99502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606998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4722820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FDC7E3AF-A7D6-6543-9771-8364EBEB8F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334478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A5ADF0CF-129E-0F4E-8B08-0D52500F21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675138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, circle&#10;&#10;Description automatically generated">
            <a:extLst>
              <a:ext uri="{FF2B5EF4-FFF2-40B4-BE49-F238E27FC236}">
                <a16:creationId xmlns:a16="http://schemas.microsoft.com/office/drawing/2014/main" id="{C4FB0481-2260-124A-865A-8B28C52213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5049137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6073748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18858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, circle&#10;&#10;Description automatically generated">
            <a:extLst>
              <a:ext uri="{FF2B5EF4-FFF2-40B4-BE49-F238E27FC236}">
                <a16:creationId xmlns:a16="http://schemas.microsoft.com/office/drawing/2014/main" id="{A630B646-DFCD-4F42-83BF-568557E57F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5049137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6073748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6005869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, circle&#10;&#10;Description automatically generated">
            <a:extLst>
              <a:ext uri="{FF2B5EF4-FFF2-40B4-BE49-F238E27FC236}">
                <a16:creationId xmlns:a16="http://schemas.microsoft.com/office/drawing/2014/main" id="{59F6E108-2920-A24A-8221-4390E7FCBE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5049137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6073748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487095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6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8530AA41-2C96-DD42-9875-18F57B8AD8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99502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606998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9683009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1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3A603803-B3CB-1B48-9E31-ABD7233A3C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1872684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2947639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1246173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2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97212C2C-B11F-124C-A9C0-AD41D737AD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1872684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2947639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90699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3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3C4A24ED-1370-674C-96A1-0FA5B6AC6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1872684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2947639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595646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585216"/>
            <a:ext cx="10430257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0426700" cy="7263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323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742" r:id="rId2"/>
    <p:sldLayoutId id="2147484743" r:id="rId3"/>
    <p:sldLayoutId id="2147484744" r:id="rId4"/>
    <p:sldLayoutId id="2147484746" r:id="rId5"/>
    <p:sldLayoutId id="2147484745" r:id="rId6"/>
    <p:sldLayoutId id="2147484747" r:id="rId7"/>
    <p:sldLayoutId id="2147484749" r:id="rId8"/>
    <p:sldLayoutId id="2147484748" r:id="rId9"/>
    <p:sldLayoutId id="2147484750" r:id="rId10"/>
    <p:sldLayoutId id="2147484751" r:id="rId11"/>
    <p:sldLayoutId id="2147484752" r:id="rId12"/>
    <p:sldLayoutId id="2147484753" r:id="rId13"/>
    <p:sldLayoutId id="2147484754" r:id="rId14"/>
    <p:sldLayoutId id="2147484755" r:id="rId15"/>
    <p:sldLayoutId id="2147484681" r:id="rId16"/>
    <p:sldLayoutId id="2147484777" r:id="rId17"/>
    <p:sldLayoutId id="2147484682" r:id="rId18"/>
    <p:sldLayoutId id="2147484683" r:id="rId19"/>
    <p:sldLayoutId id="2147484775" r:id="rId20"/>
    <p:sldLayoutId id="2147484684" r:id="rId21"/>
    <p:sldLayoutId id="2147484756" r:id="rId22"/>
    <p:sldLayoutId id="2147484778" r:id="rId23"/>
    <p:sldLayoutId id="2147484757" r:id="rId24"/>
    <p:sldLayoutId id="2147484758" r:id="rId25"/>
    <p:sldLayoutId id="2147484774" r:id="rId26"/>
    <p:sldLayoutId id="2147484759" r:id="rId27"/>
    <p:sldLayoutId id="2147484760" r:id="rId28"/>
    <p:sldLayoutId id="2147484779" r:id="rId29"/>
    <p:sldLayoutId id="2147484761" r:id="rId30"/>
    <p:sldLayoutId id="2147484762" r:id="rId31"/>
    <p:sldLayoutId id="2147484773" r:id="rId32"/>
    <p:sldLayoutId id="2147484763" r:id="rId33"/>
    <p:sldLayoutId id="2147484764" r:id="rId34"/>
    <p:sldLayoutId id="2147484780" r:id="rId35"/>
    <p:sldLayoutId id="2147484765" r:id="rId36"/>
    <p:sldLayoutId id="2147484766" r:id="rId37"/>
    <p:sldLayoutId id="2147484772" r:id="rId38"/>
    <p:sldLayoutId id="2147484767" r:id="rId39"/>
    <p:sldLayoutId id="2147484768" r:id="rId40"/>
    <p:sldLayoutId id="2147484781" r:id="rId41"/>
    <p:sldLayoutId id="2147484783" r:id="rId42"/>
    <p:sldLayoutId id="2147484782" r:id="rId43"/>
    <p:sldLayoutId id="2147484769" r:id="rId44"/>
    <p:sldLayoutId id="2147484770" r:id="rId45"/>
    <p:sldLayoutId id="2147484776" r:id="rId46"/>
    <p:sldLayoutId id="2147484771" r:id="rId47"/>
    <p:sldLayoutId id="2147484789" r:id="rId48"/>
    <p:sldLayoutId id="2147484685" r:id="rId49"/>
    <p:sldLayoutId id="2147484786" r:id="rId50"/>
    <p:sldLayoutId id="2147484785" r:id="rId51"/>
    <p:sldLayoutId id="2147484784" r:id="rId52"/>
    <p:sldLayoutId id="2147484787" r:id="rId53"/>
    <p:sldLayoutId id="2147484788" r:id="rId54"/>
  </p:sldLayoutIdLst>
  <p:transition>
    <p:fade/>
  </p:transition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1600" b="0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b="0" i="0" kern="1200" spc="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08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8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svg"/><Relationship Id="rId3" Type="http://schemas.openxmlformats.org/officeDocument/2006/relationships/image" Target="../media/image71.svg"/><Relationship Id="rId7" Type="http://schemas.openxmlformats.org/officeDocument/2006/relationships/image" Target="../media/image7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4.sv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svg"/><Relationship Id="rId13" Type="http://schemas.openxmlformats.org/officeDocument/2006/relationships/image" Target="../media/image91.png"/><Relationship Id="rId18" Type="http://schemas.openxmlformats.org/officeDocument/2006/relationships/image" Target="../media/image96.svg"/><Relationship Id="rId26" Type="http://schemas.openxmlformats.org/officeDocument/2006/relationships/image" Target="../media/image104.png"/><Relationship Id="rId3" Type="http://schemas.openxmlformats.org/officeDocument/2006/relationships/image" Target="../media/image71.svg"/><Relationship Id="rId21" Type="http://schemas.openxmlformats.org/officeDocument/2006/relationships/image" Target="../media/image99.png"/><Relationship Id="rId7" Type="http://schemas.openxmlformats.org/officeDocument/2006/relationships/image" Target="../media/image85.png"/><Relationship Id="rId12" Type="http://schemas.openxmlformats.org/officeDocument/2006/relationships/image" Target="../media/image90.svg"/><Relationship Id="rId17" Type="http://schemas.openxmlformats.org/officeDocument/2006/relationships/image" Target="../media/image95.png"/><Relationship Id="rId25" Type="http://schemas.openxmlformats.org/officeDocument/2006/relationships/image" Target="../media/image103.svg"/><Relationship Id="rId2" Type="http://schemas.openxmlformats.org/officeDocument/2006/relationships/image" Target="../media/image70.png"/><Relationship Id="rId16" Type="http://schemas.openxmlformats.org/officeDocument/2006/relationships/image" Target="../media/image94.svg"/><Relationship Id="rId20" Type="http://schemas.openxmlformats.org/officeDocument/2006/relationships/image" Target="../media/image98.svg"/><Relationship Id="rId29" Type="http://schemas.openxmlformats.org/officeDocument/2006/relationships/image" Target="../media/image107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84.svg"/><Relationship Id="rId11" Type="http://schemas.openxmlformats.org/officeDocument/2006/relationships/image" Target="../media/image89.png"/><Relationship Id="rId24" Type="http://schemas.openxmlformats.org/officeDocument/2006/relationships/image" Target="../media/image102.png"/><Relationship Id="rId5" Type="http://schemas.openxmlformats.org/officeDocument/2006/relationships/image" Target="../media/image83.png"/><Relationship Id="rId15" Type="http://schemas.openxmlformats.org/officeDocument/2006/relationships/image" Target="../media/image93.png"/><Relationship Id="rId23" Type="http://schemas.openxmlformats.org/officeDocument/2006/relationships/image" Target="../media/image101.png"/><Relationship Id="rId28" Type="http://schemas.openxmlformats.org/officeDocument/2006/relationships/image" Target="../media/image106.png"/><Relationship Id="rId10" Type="http://schemas.openxmlformats.org/officeDocument/2006/relationships/image" Target="../media/image88.svg"/><Relationship Id="rId19" Type="http://schemas.openxmlformats.org/officeDocument/2006/relationships/image" Target="../media/image97.png"/><Relationship Id="rId4" Type="http://schemas.openxmlformats.org/officeDocument/2006/relationships/image" Target="../media/image72.png"/><Relationship Id="rId9" Type="http://schemas.openxmlformats.org/officeDocument/2006/relationships/image" Target="../media/image87.png"/><Relationship Id="rId14" Type="http://schemas.openxmlformats.org/officeDocument/2006/relationships/image" Target="../media/image92.svg"/><Relationship Id="rId22" Type="http://schemas.openxmlformats.org/officeDocument/2006/relationships/image" Target="../media/image100.svg"/><Relationship Id="rId27" Type="http://schemas.openxmlformats.org/officeDocument/2006/relationships/image" Target="../media/image105.svg"/><Relationship Id="rId30" Type="http://schemas.openxmlformats.org/officeDocument/2006/relationships/image" Target="../media/image10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time-series-insights/?WT.mc_id=IoT-MVP-5002324" TargetMode="External"/><Relationship Id="rId7" Type="http://schemas.openxmlformats.org/officeDocument/2006/relationships/hyperlink" Target="https://blog.vandevelde-online.com/" TargetMode="External"/><Relationship Id="rId2" Type="http://schemas.openxmlformats.org/officeDocument/2006/relationships/hyperlink" Target="https://channel9.msdn.com/Shows/Internet-of-Things-Show/Deep-Dive-Analyzing-IoT-data-using-Time-Series-Insights?WT.mc_id=IoT-MVP-5002324" TargetMode="Externa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docs.microsoft.com/en-us/learn/challenges?ns-enrollment-type=Collection&amp;ns-enrollment-id=4xqytmk1r6q7rz&amp;id=6437124f-b20b-4840-9715-cfd6d3f25c89&amp;WT.mc_id=IoT-MVP-5002324" TargetMode="External"/><Relationship Id="rId5" Type="http://schemas.openxmlformats.org/officeDocument/2006/relationships/hyperlink" Target="https://docs.microsoft.com/en-us/learn/certifications/exams/az-220?WT.mc_id=IoT-MVP-5002324" TargetMode="External"/><Relationship Id="rId4" Type="http://schemas.openxmlformats.org/officeDocument/2006/relationships/hyperlink" Target="https://docs.microsoft.com/en-us/learn/modules/explore-analyze-time-series-insights/?WT.mc_id=IoT-MVP-5002324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svg"/><Relationship Id="rId18" Type="http://schemas.openxmlformats.org/officeDocument/2006/relationships/image" Target="../media/image50.png"/><Relationship Id="rId3" Type="http://schemas.openxmlformats.org/officeDocument/2006/relationships/image" Target="../media/image35.svg"/><Relationship Id="rId7" Type="http://schemas.openxmlformats.org/officeDocument/2006/relationships/image" Target="../media/image39.svg"/><Relationship Id="rId12" Type="http://schemas.openxmlformats.org/officeDocument/2006/relationships/image" Target="../media/image44.png"/><Relationship Id="rId17" Type="http://schemas.openxmlformats.org/officeDocument/2006/relationships/image" Target="../media/image49.svg"/><Relationship Id="rId2" Type="http://schemas.openxmlformats.org/officeDocument/2006/relationships/image" Target="../media/image34.png"/><Relationship Id="rId16" Type="http://schemas.openxmlformats.org/officeDocument/2006/relationships/image" Target="../media/image48.png"/><Relationship Id="rId20" Type="http://schemas.openxmlformats.org/officeDocument/2006/relationships/image" Target="../media/image52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8.png"/><Relationship Id="rId11" Type="http://schemas.openxmlformats.org/officeDocument/2006/relationships/image" Target="../media/image43.svg"/><Relationship Id="rId5" Type="http://schemas.openxmlformats.org/officeDocument/2006/relationships/image" Target="../media/image37.svg"/><Relationship Id="rId15" Type="http://schemas.openxmlformats.org/officeDocument/2006/relationships/image" Target="../media/image47.svg"/><Relationship Id="rId10" Type="http://schemas.openxmlformats.org/officeDocument/2006/relationships/image" Target="../media/image42.png"/><Relationship Id="rId19" Type="http://schemas.openxmlformats.org/officeDocument/2006/relationships/image" Target="../media/image51.svg"/><Relationship Id="rId4" Type="http://schemas.openxmlformats.org/officeDocument/2006/relationships/image" Target="../media/image36.png"/><Relationship Id="rId9" Type="http://schemas.openxmlformats.org/officeDocument/2006/relationships/image" Target="../media/image41.svg"/><Relationship Id="rId1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sv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56.svg"/><Relationship Id="rId11" Type="http://schemas.openxmlformats.org/officeDocument/2006/relationships/image" Target="../media/image61.png"/><Relationship Id="rId5" Type="http://schemas.openxmlformats.org/officeDocument/2006/relationships/image" Target="../media/image55.png"/><Relationship Id="rId10" Type="http://schemas.openxmlformats.org/officeDocument/2006/relationships/image" Target="../media/image60.svg"/><Relationship Id="rId4" Type="http://schemas.openxmlformats.org/officeDocument/2006/relationships/image" Target="../media/image54.svg"/><Relationship Id="rId9" Type="http://schemas.openxmlformats.org/officeDocument/2006/relationships/image" Target="../media/image5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svg"/><Relationship Id="rId3" Type="http://schemas.openxmlformats.org/officeDocument/2006/relationships/image" Target="../media/image63.emf"/><Relationship Id="rId7" Type="http://schemas.openxmlformats.org/officeDocument/2006/relationships/image" Target="../media/image67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6.svg"/><Relationship Id="rId5" Type="http://schemas.openxmlformats.org/officeDocument/2006/relationships/image" Target="../media/image65.png"/><Relationship Id="rId4" Type="http://schemas.openxmlformats.org/officeDocument/2006/relationships/image" Target="../media/image64.emf"/><Relationship Id="rId9" Type="http://schemas.openxmlformats.org/officeDocument/2006/relationships/image" Target="../media/image69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svg"/><Relationship Id="rId3" Type="http://schemas.openxmlformats.org/officeDocument/2006/relationships/image" Target="../media/image71.svg"/><Relationship Id="rId7" Type="http://schemas.openxmlformats.org/officeDocument/2006/relationships/image" Target="../media/image7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4.sv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E212A0-EC7B-460A-88E8-086E62CB7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714" y="3002065"/>
            <a:ext cx="5363360" cy="2738736"/>
          </a:xfrm>
          <a:prstGeom prst="rect">
            <a:avLst/>
          </a:prstGeom>
        </p:spPr>
      </p:pic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BF4C9792-EE04-41DC-839B-FF45DF9BD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502" y="519100"/>
            <a:ext cx="1895298" cy="405146"/>
          </a:xfrm>
          <a:prstGeom prst="rect">
            <a:avLst/>
          </a:prstGeom>
        </p:spPr>
      </p:pic>
      <p:pic>
        <p:nvPicPr>
          <p:cNvPr id="7" name="Graphic 13" descr="Processor outline">
            <a:extLst>
              <a:ext uri="{FF2B5EF4-FFF2-40B4-BE49-F238E27FC236}">
                <a16:creationId xmlns:a16="http://schemas.microsoft.com/office/drawing/2014/main" id="{1D5863C3-41DA-4846-892A-0559D384F6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99994" y="2694804"/>
            <a:ext cx="754555" cy="7545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3C3CBED-DF7D-C247-8B99-9233DF8E62BC}"/>
              </a:ext>
            </a:extLst>
          </p:cNvPr>
          <p:cNvSpPr>
            <a:spLocks noGrp="1"/>
          </p:cNvSpPr>
          <p:nvPr/>
        </p:nvSpPr>
        <p:spPr>
          <a:xfrm>
            <a:off x="803958" y="519100"/>
            <a:ext cx="5970652" cy="1631216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200" b="0" kern="1200" cap="none" spc="-50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b="1" dirty="0"/>
              <a:t>Tech Days 2021</a:t>
            </a:r>
            <a:br>
              <a:rPr lang="en-US" dirty="0"/>
            </a:br>
            <a:r>
              <a:rPr lang="en-US" sz="3200" dirty="0"/>
              <a:t>Flight into IoT</a:t>
            </a:r>
          </a:p>
          <a:p>
            <a:r>
              <a:rPr lang="en-US" sz="2800" dirty="0"/>
              <a:t>Azure Time Series Insight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5EDD325-5001-D74D-8CF1-4FF674E5163E}"/>
              </a:ext>
            </a:extLst>
          </p:cNvPr>
          <p:cNvSpPr>
            <a:spLocks noGrp="1"/>
          </p:cNvSpPr>
          <p:nvPr/>
        </p:nvSpPr>
        <p:spPr>
          <a:xfrm>
            <a:off x="811807" y="5029840"/>
            <a:ext cx="3967225" cy="1231106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Sander van de Velde</a:t>
            </a:r>
          </a:p>
          <a:p>
            <a:r>
              <a:rPr lang="en-US" dirty="0"/>
              <a:t>IoT Solution Architect</a:t>
            </a:r>
          </a:p>
          <a:p>
            <a:r>
              <a:rPr lang="en-US" dirty="0"/>
              <a:t>Atos</a:t>
            </a:r>
          </a:p>
          <a:p>
            <a:r>
              <a:rPr lang="en-US" dirty="0"/>
              <a:t>MVP Azure IoT</a:t>
            </a:r>
          </a:p>
          <a:p>
            <a:r>
              <a:rPr lang="en-US" dirty="0"/>
              <a:t>@svelde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72FD53-63FF-4BF9-A524-C9747F9314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958" y="2881332"/>
            <a:ext cx="1997675" cy="199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92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363275" cy="307777"/>
          </a:xfrm>
        </p:spPr>
        <p:txBody>
          <a:bodyPr/>
          <a:lstStyle/>
          <a:p>
            <a:r>
              <a:rPr lang="en-US" sz="2000" dirty="0"/>
              <a:t>Demo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39D255-987E-4546-BB62-9C22D435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819" y="230921"/>
            <a:ext cx="6705992" cy="40674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1550D1-F4A0-4F3B-BCDD-44DCCD041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52" y="3697857"/>
            <a:ext cx="5329334" cy="30265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C623C2-58B5-49A9-A228-73A3F7B5C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815" y="4196681"/>
            <a:ext cx="4838272" cy="21894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07607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1345388-F9D4-43A1-991B-575A8A3BF3A4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F5B90819-7713-4435-B569-D4D0305758A2}"/>
              </a:ext>
            </a:extLst>
          </p:cNvPr>
          <p:cNvSpPr txBox="1">
            <a:spLocks/>
          </p:cNvSpPr>
          <p:nvPr/>
        </p:nvSpPr>
        <p:spPr>
          <a:xfrm>
            <a:off x="5907542" y="3763637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Insights</a:t>
            </a:r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5C2B2A00-CD4B-400C-88EC-0DC598F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3673" y="3169355"/>
            <a:ext cx="468890" cy="496472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A151CB9-F0F6-4C08-8B8B-85727B48F57B}"/>
              </a:ext>
            </a:extLst>
          </p:cNvPr>
          <p:cNvSpPr/>
          <p:nvPr/>
        </p:nvSpPr>
        <p:spPr bwMode="auto">
          <a:xfrm>
            <a:off x="1878774" y="2591418"/>
            <a:ext cx="2434272" cy="1091652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DFBEEBA-656B-4CA3-887B-D8D2A6C3B6AF}"/>
              </a:ext>
            </a:extLst>
          </p:cNvPr>
          <p:cNvGrpSpPr/>
          <p:nvPr/>
        </p:nvGrpSpPr>
        <p:grpSpPr>
          <a:xfrm>
            <a:off x="5073086" y="3203327"/>
            <a:ext cx="421570" cy="428528"/>
            <a:chOff x="6216734" y="3600895"/>
            <a:chExt cx="299102" cy="304037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1173A7E-9D1A-4BCC-B7A9-F2E9E8133949}"/>
                </a:ext>
              </a:extLst>
            </p:cNvPr>
            <p:cNvSpPr/>
            <p:nvPr/>
          </p:nvSpPr>
          <p:spPr>
            <a:xfrm>
              <a:off x="6429626" y="3600895"/>
              <a:ext cx="86210" cy="84585"/>
            </a:xfrm>
            <a:custGeom>
              <a:avLst/>
              <a:gdLst>
                <a:gd name="connsiteX0" fmla="*/ 0 w 272891"/>
                <a:gd name="connsiteY0" fmla="*/ 0 h 267747"/>
                <a:gd name="connsiteX1" fmla="*/ 0 w 272891"/>
                <a:gd name="connsiteY1" fmla="*/ 124016 h 267747"/>
                <a:gd name="connsiteX2" fmla="*/ 148876 w 272891"/>
                <a:gd name="connsiteY2" fmla="*/ 124016 h 267747"/>
                <a:gd name="connsiteX3" fmla="*/ 148876 w 272891"/>
                <a:gd name="connsiteY3" fmla="*/ 267748 h 267747"/>
                <a:gd name="connsiteX4" fmla="*/ 272891 w 272891"/>
                <a:gd name="connsiteY4" fmla="*/ 267748 h 267747"/>
                <a:gd name="connsiteX5" fmla="*/ 272891 w 272891"/>
                <a:gd name="connsiteY5" fmla="*/ 0 h 267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747">
                  <a:moveTo>
                    <a:pt x="0" y="0"/>
                  </a:moveTo>
                  <a:lnTo>
                    <a:pt x="0" y="124016"/>
                  </a:lnTo>
                  <a:lnTo>
                    <a:pt x="148876" y="124016"/>
                  </a:lnTo>
                  <a:lnTo>
                    <a:pt x="148876" y="267748"/>
                  </a:lnTo>
                  <a:lnTo>
                    <a:pt x="272891" y="267748"/>
                  </a:lnTo>
                  <a:lnTo>
                    <a:pt x="272891" y="0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4389A47-B10B-482F-92B8-2D393929F4FE}"/>
                </a:ext>
              </a:extLst>
            </p:cNvPr>
            <p:cNvSpPr/>
            <p:nvPr/>
          </p:nvSpPr>
          <p:spPr>
            <a:xfrm>
              <a:off x="6216734" y="3820377"/>
              <a:ext cx="86210" cy="84555"/>
            </a:xfrm>
            <a:custGeom>
              <a:avLst/>
              <a:gdLst>
                <a:gd name="connsiteX0" fmla="*/ 272891 w 272891"/>
                <a:gd name="connsiteY0" fmla="*/ 267653 h 267652"/>
                <a:gd name="connsiteX1" fmla="*/ 272891 w 272891"/>
                <a:gd name="connsiteY1" fmla="*/ 143637 h 267652"/>
                <a:gd name="connsiteX2" fmla="*/ 124016 w 272891"/>
                <a:gd name="connsiteY2" fmla="*/ 143637 h 267652"/>
                <a:gd name="connsiteX3" fmla="*/ 124016 w 272891"/>
                <a:gd name="connsiteY3" fmla="*/ 0 h 267652"/>
                <a:gd name="connsiteX4" fmla="*/ 0 w 272891"/>
                <a:gd name="connsiteY4" fmla="*/ 0 h 267652"/>
                <a:gd name="connsiteX5" fmla="*/ 0 w 272891"/>
                <a:gd name="connsiteY5" fmla="*/ 267653 h 267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652">
                  <a:moveTo>
                    <a:pt x="272891" y="267653"/>
                  </a:moveTo>
                  <a:lnTo>
                    <a:pt x="272891" y="143637"/>
                  </a:lnTo>
                  <a:lnTo>
                    <a:pt x="124016" y="143637"/>
                  </a:lnTo>
                  <a:lnTo>
                    <a:pt x="124016" y="0"/>
                  </a:lnTo>
                  <a:lnTo>
                    <a:pt x="0" y="0"/>
                  </a:lnTo>
                  <a:lnTo>
                    <a:pt x="0" y="267653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F239403-8D3C-435A-BBE9-03B7B62509DC}"/>
                </a:ext>
              </a:extLst>
            </p:cNvPr>
            <p:cNvSpPr/>
            <p:nvPr/>
          </p:nvSpPr>
          <p:spPr>
            <a:xfrm>
              <a:off x="6240536" y="3620996"/>
              <a:ext cx="253785" cy="254056"/>
            </a:xfrm>
            <a:custGeom>
              <a:avLst/>
              <a:gdLst>
                <a:gd name="connsiteX0" fmla="*/ 719804 w 803338"/>
                <a:gd name="connsiteY0" fmla="*/ 637127 h 804195"/>
                <a:gd name="connsiteX1" fmla="*/ 710851 w 803338"/>
                <a:gd name="connsiteY1" fmla="*/ 637604 h 804195"/>
                <a:gd name="connsiteX2" fmla="*/ 602456 w 803338"/>
                <a:gd name="connsiteY2" fmla="*/ 466630 h 804195"/>
                <a:gd name="connsiteX3" fmla="*/ 640366 w 803338"/>
                <a:gd name="connsiteY3" fmla="*/ 385001 h 804195"/>
                <a:gd name="connsiteX4" fmla="*/ 533400 w 803338"/>
                <a:gd name="connsiteY4" fmla="*/ 278035 h 804195"/>
                <a:gd name="connsiteX5" fmla="*/ 493871 w 803338"/>
                <a:gd name="connsiteY5" fmla="*/ 285655 h 804195"/>
                <a:gd name="connsiteX6" fmla="*/ 388334 w 803338"/>
                <a:gd name="connsiteY6" fmla="*/ 143542 h 804195"/>
                <a:gd name="connsiteX7" fmla="*/ 407765 w 803338"/>
                <a:gd name="connsiteY7" fmla="*/ 88392 h 804195"/>
                <a:gd name="connsiteX8" fmla="*/ 319373 w 803338"/>
                <a:gd name="connsiteY8" fmla="*/ 0 h 804195"/>
                <a:gd name="connsiteX9" fmla="*/ 230981 w 803338"/>
                <a:gd name="connsiteY9" fmla="*/ 88392 h 804195"/>
                <a:gd name="connsiteX10" fmla="*/ 319373 w 803338"/>
                <a:gd name="connsiteY10" fmla="*/ 176784 h 804195"/>
                <a:gd name="connsiteX11" fmla="*/ 329470 w 803338"/>
                <a:gd name="connsiteY11" fmla="*/ 176117 h 804195"/>
                <a:gd name="connsiteX12" fmla="*/ 442627 w 803338"/>
                <a:gd name="connsiteY12" fmla="*/ 328517 h 804195"/>
                <a:gd name="connsiteX13" fmla="*/ 428720 w 803338"/>
                <a:gd name="connsiteY13" fmla="*/ 362807 h 804195"/>
                <a:gd name="connsiteX14" fmla="*/ 131826 w 803338"/>
                <a:gd name="connsiteY14" fmla="*/ 389477 h 804195"/>
                <a:gd name="connsiteX15" fmla="*/ 71342 w 803338"/>
                <a:gd name="connsiteY15" fmla="*/ 355759 h 804195"/>
                <a:gd name="connsiteX16" fmla="*/ 0 w 803338"/>
                <a:gd name="connsiteY16" fmla="*/ 427101 h 804195"/>
                <a:gd name="connsiteX17" fmla="*/ 71342 w 803338"/>
                <a:gd name="connsiteY17" fmla="*/ 498443 h 804195"/>
                <a:gd name="connsiteX18" fmla="*/ 136589 w 803338"/>
                <a:gd name="connsiteY18" fmla="*/ 455962 h 804195"/>
                <a:gd name="connsiteX19" fmla="*/ 435959 w 803338"/>
                <a:gd name="connsiteY19" fmla="*/ 429006 h 804195"/>
                <a:gd name="connsiteX20" fmla="*/ 455200 w 803338"/>
                <a:gd name="connsiteY20" fmla="*/ 457867 h 804195"/>
                <a:gd name="connsiteX21" fmla="*/ 372047 w 803338"/>
                <a:gd name="connsiteY21" fmla="*/ 592550 h 804195"/>
                <a:gd name="connsiteX22" fmla="*/ 371189 w 803338"/>
                <a:gd name="connsiteY22" fmla="*/ 592550 h 804195"/>
                <a:gd name="connsiteX23" fmla="*/ 299847 w 803338"/>
                <a:gd name="connsiteY23" fmla="*/ 663893 h 804195"/>
                <a:gd name="connsiteX24" fmla="*/ 371189 w 803338"/>
                <a:gd name="connsiteY24" fmla="*/ 735235 h 804195"/>
                <a:gd name="connsiteX25" fmla="*/ 442532 w 803338"/>
                <a:gd name="connsiteY25" fmla="*/ 663893 h 804195"/>
                <a:gd name="connsiteX26" fmla="*/ 430625 w 803338"/>
                <a:gd name="connsiteY26" fmla="*/ 624554 h 804195"/>
                <a:gd name="connsiteX27" fmla="*/ 513588 w 803338"/>
                <a:gd name="connsiteY27" fmla="*/ 490157 h 804195"/>
                <a:gd name="connsiteX28" fmla="*/ 533305 w 803338"/>
                <a:gd name="connsiteY28" fmla="*/ 492061 h 804195"/>
                <a:gd name="connsiteX29" fmla="*/ 539401 w 803338"/>
                <a:gd name="connsiteY29" fmla="*/ 491776 h 804195"/>
                <a:gd name="connsiteX30" fmla="*/ 652939 w 803338"/>
                <a:gd name="connsiteY30" fmla="*/ 670846 h 804195"/>
                <a:gd name="connsiteX31" fmla="*/ 636270 w 803338"/>
                <a:gd name="connsiteY31" fmla="*/ 720661 h 804195"/>
                <a:gd name="connsiteX32" fmla="*/ 719804 w 803338"/>
                <a:gd name="connsiteY32" fmla="*/ 804196 h 804195"/>
                <a:gd name="connsiteX33" fmla="*/ 803339 w 803338"/>
                <a:gd name="connsiteY33" fmla="*/ 720661 h 804195"/>
                <a:gd name="connsiteX34" fmla="*/ 719804 w 803338"/>
                <a:gd name="connsiteY34" fmla="*/ 637127 h 8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03338" h="804195">
                  <a:moveTo>
                    <a:pt x="719804" y="637127"/>
                  </a:moveTo>
                  <a:cubicBezTo>
                    <a:pt x="716756" y="637127"/>
                    <a:pt x="713804" y="637318"/>
                    <a:pt x="710851" y="637604"/>
                  </a:cubicBezTo>
                  <a:lnTo>
                    <a:pt x="602456" y="466630"/>
                  </a:lnTo>
                  <a:cubicBezTo>
                    <a:pt x="625602" y="447008"/>
                    <a:pt x="640366" y="417767"/>
                    <a:pt x="640366" y="385001"/>
                  </a:cubicBezTo>
                  <a:cubicBezTo>
                    <a:pt x="640366" y="325946"/>
                    <a:pt x="592455" y="278035"/>
                    <a:pt x="533400" y="278035"/>
                  </a:cubicBezTo>
                  <a:cubicBezTo>
                    <a:pt x="519398" y="278035"/>
                    <a:pt x="506159" y="280797"/>
                    <a:pt x="493871" y="285655"/>
                  </a:cubicBezTo>
                  <a:lnTo>
                    <a:pt x="388334" y="143542"/>
                  </a:lnTo>
                  <a:cubicBezTo>
                    <a:pt x="400431" y="128397"/>
                    <a:pt x="407765" y="109252"/>
                    <a:pt x="407765" y="88392"/>
                  </a:cubicBezTo>
                  <a:cubicBezTo>
                    <a:pt x="407765" y="39624"/>
                    <a:pt x="368237" y="0"/>
                    <a:pt x="319373" y="0"/>
                  </a:cubicBezTo>
                  <a:cubicBezTo>
                    <a:pt x="270605" y="0"/>
                    <a:pt x="230981" y="39529"/>
                    <a:pt x="230981" y="88392"/>
                  </a:cubicBezTo>
                  <a:cubicBezTo>
                    <a:pt x="230981" y="137160"/>
                    <a:pt x="270510" y="176784"/>
                    <a:pt x="319373" y="176784"/>
                  </a:cubicBezTo>
                  <a:cubicBezTo>
                    <a:pt x="322802" y="176784"/>
                    <a:pt x="326136" y="176498"/>
                    <a:pt x="329470" y="176117"/>
                  </a:cubicBezTo>
                  <a:lnTo>
                    <a:pt x="442627" y="328517"/>
                  </a:lnTo>
                  <a:cubicBezTo>
                    <a:pt x="436150" y="338900"/>
                    <a:pt x="431292" y="350425"/>
                    <a:pt x="428720" y="362807"/>
                  </a:cubicBezTo>
                  <a:cubicBezTo>
                    <a:pt x="323279" y="372428"/>
                    <a:pt x="200597" y="383572"/>
                    <a:pt x="131826" y="389477"/>
                  </a:cubicBezTo>
                  <a:cubicBezTo>
                    <a:pt x="119253" y="369284"/>
                    <a:pt x="96869" y="355759"/>
                    <a:pt x="71342" y="355759"/>
                  </a:cubicBezTo>
                  <a:cubicBezTo>
                    <a:pt x="31909" y="355759"/>
                    <a:pt x="0" y="387668"/>
                    <a:pt x="0" y="427101"/>
                  </a:cubicBezTo>
                  <a:cubicBezTo>
                    <a:pt x="0" y="466535"/>
                    <a:pt x="31909" y="498443"/>
                    <a:pt x="71342" y="498443"/>
                  </a:cubicBezTo>
                  <a:cubicBezTo>
                    <a:pt x="100489" y="498443"/>
                    <a:pt x="125444" y="480917"/>
                    <a:pt x="136589" y="455962"/>
                  </a:cubicBezTo>
                  <a:cubicBezTo>
                    <a:pt x="210979" y="449580"/>
                    <a:pt x="342043" y="437674"/>
                    <a:pt x="435959" y="429006"/>
                  </a:cubicBezTo>
                  <a:cubicBezTo>
                    <a:pt x="440817" y="439674"/>
                    <a:pt x="447294" y="449390"/>
                    <a:pt x="455200" y="457867"/>
                  </a:cubicBezTo>
                  <a:lnTo>
                    <a:pt x="372047" y="592550"/>
                  </a:lnTo>
                  <a:cubicBezTo>
                    <a:pt x="371761" y="592550"/>
                    <a:pt x="371475" y="592550"/>
                    <a:pt x="371189" y="592550"/>
                  </a:cubicBezTo>
                  <a:cubicBezTo>
                    <a:pt x="331756" y="592550"/>
                    <a:pt x="299847" y="624459"/>
                    <a:pt x="299847" y="663893"/>
                  </a:cubicBezTo>
                  <a:cubicBezTo>
                    <a:pt x="299847" y="703326"/>
                    <a:pt x="331756" y="735235"/>
                    <a:pt x="371189" y="735235"/>
                  </a:cubicBezTo>
                  <a:cubicBezTo>
                    <a:pt x="410623" y="735235"/>
                    <a:pt x="442532" y="703326"/>
                    <a:pt x="442532" y="663893"/>
                  </a:cubicBezTo>
                  <a:cubicBezTo>
                    <a:pt x="442532" y="649319"/>
                    <a:pt x="438150" y="635794"/>
                    <a:pt x="430625" y="624554"/>
                  </a:cubicBezTo>
                  <a:lnTo>
                    <a:pt x="513588" y="490157"/>
                  </a:lnTo>
                  <a:cubicBezTo>
                    <a:pt x="519970" y="491395"/>
                    <a:pt x="526542" y="492061"/>
                    <a:pt x="533305" y="492061"/>
                  </a:cubicBezTo>
                  <a:cubicBezTo>
                    <a:pt x="535400" y="492061"/>
                    <a:pt x="537401" y="491871"/>
                    <a:pt x="539401" y="491776"/>
                  </a:cubicBezTo>
                  <a:lnTo>
                    <a:pt x="652939" y="670846"/>
                  </a:lnTo>
                  <a:cubicBezTo>
                    <a:pt x="642557" y="684752"/>
                    <a:pt x="636270" y="701993"/>
                    <a:pt x="636270" y="720661"/>
                  </a:cubicBezTo>
                  <a:cubicBezTo>
                    <a:pt x="636270" y="766763"/>
                    <a:pt x="673608" y="804196"/>
                    <a:pt x="719804" y="804196"/>
                  </a:cubicBezTo>
                  <a:cubicBezTo>
                    <a:pt x="766001" y="804196"/>
                    <a:pt x="803339" y="766858"/>
                    <a:pt x="803339" y="720661"/>
                  </a:cubicBezTo>
                  <a:cubicBezTo>
                    <a:pt x="803339" y="674465"/>
                    <a:pt x="765905" y="637127"/>
                    <a:pt x="719804" y="637127"/>
                  </a:cubicBezTo>
                  <a:close/>
                </a:path>
              </a:pathLst>
            </a:custGeom>
            <a:solidFill>
              <a:sysClr val="window" lastClr="FFFFFF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72" name="Title 1">
            <a:extLst>
              <a:ext uri="{FF2B5EF4-FFF2-40B4-BE49-F238E27FC236}">
                <a16:creationId xmlns:a16="http://schemas.microsoft.com/office/drawing/2014/main" id="{097C20AC-B6AF-4C65-B5D3-685A6E243369}"/>
              </a:ext>
            </a:extLst>
          </p:cNvPr>
          <p:cNvSpPr txBox="1">
            <a:spLocks/>
          </p:cNvSpPr>
          <p:nvPr/>
        </p:nvSpPr>
        <p:spPr>
          <a:xfrm>
            <a:off x="4624187" y="3763637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Azure IoT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Hub</a:t>
            </a:r>
          </a:p>
        </p:txBody>
      </p:sp>
      <p:sp>
        <p:nvSpPr>
          <p:cNvPr id="73" name="Title 1">
            <a:extLst>
              <a:ext uri="{FF2B5EF4-FFF2-40B4-BE49-F238E27FC236}">
                <a16:creationId xmlns:a16="http://schemas.microsoft.com/office/drawing/2014/main" id="{ADC67F08-66D6-442E-AE36-CFB02BD1B607}"/>
              </a:ext>
            </a:extLst>
          </p:cNvPr>
          <p:cNvSpPr txBox="1">
            <a:spLocks/>
          </p:cNvSpPr>
          <p:nvPr/>
        </p:nvSpPr>
        <p:spPr>
          <a:xfrm>
            <a:off x="2415334" y="3763637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IoT device, gateway, and application data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855A25A-37B4-4607-88D3-12221AC73BCF}"/>
              </a:ext>
            </a:extLst>
          </p:cNvPr>
          <p:cNvCxnSpPr>
            <a:cxnSpLocks/>
          </p:cNvCxnSpPr>
          <p:nvPr/>
        </p:nvCxnSpPr>
        <p:spPr>
          <a:xfrm>
            <a:off x="4462581" y="3417591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1E03EE3-23D6-4F65-B7C7-7005BB474DF5}"/>
              </a:ext>
            </a:extLst>
          </p:cNvPr>
          <p:cNvCxnSpPr>
            <a:cxnSpLocks/>
          </p:cNvCxnSpPr>
          <p:nvPr/>
        </p:nvCxnSpPr>
        <p:spPr>
          <a:xfrm>
            <a:off x="5695356" y="3417591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4CE3C8-798D-4625-9B03-96975CE3F139}"/>
              </a:ext>
            </a:extLst>
          </p:cNvPr>
          <p:cNvCxnSpPr>
            <a:cxnSpLocks/>
          </p:cNvCxnSpPr>
          <p:nvPr/>
        </p:nvCxnSpPr>
        <p:spPr>
          <a:xfrm>
            <a:off x="6948152" y="3417591"/>
            <a:ext cx="1419193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77" name="Title 1">
            <a:extLst>
              <a:ext uri="{FF2B5EF4-FFF2-40B4-BE49-F238E27FC236}">
                <a16:creationId xmlns:a16="http://schemas.microsoft.com/office/drawing/2014/main" id="{0EE798CA-1C33-4CA3-B895-2E112F84370B}"/>
              </a:ext>
            </a:extLst>
          </p:cNvPr>
          <p:cNvSpPr txBox="1">
            <a:spLocks/>
          </p:cNvSpPr>
          <p:nvPr/>
        </p:nvSpPr>
        <p:spPr>
          <a:xfrm>
            <a:off x="7143312" y="3031127"/>
            <a:ext cx="755188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Query 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API</a:t>
            </a:r>
          </a:p>
        </p:txBody>
      </p:sp>
      <p:pic>
        <p:nvPicPr>
          <p:cNvPr id="78" name="Content Placeholder 3">
            <a:extLst>
              <a:ext uri="{FF2B5EF4-FFF2-40B4-BE49-F238E27FC236}">
                <a16:creationId xmlns:a16="http://schemas.microsoft.com/office/drawing/2014/main" id="{253283AB-6AAD-4CF0-8D89-01D25905FBDD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3" t="26062" r="67142" b="50679"/>
          <a:stretch/>
        </p:blipFill>
        <p:spPr>
          <a:xfrm>
            <a:off x="2038291" y="2735129"/>
            <a:ext cx="2115238" cy="804230"/>
          </a:xfrm>
          <a:prstGeom prst="rect">
            <a:avLst/>
          </a:prstGeom>
        </p:spPr>
      </p:pic>
      <p:sp>
        <p:nvSpPr>
          <p:cNvPr id="109" name="Title 1">
            <a:extLst>
              <a:ext uri="{FF2B5EF4-FFF2-40B4-BE49-F238E27FC236}">
                <a16:creationId xmlns:a16="http://schemas.microsoft.com/office/drawing/2014/main" id="{A6EAE77F-8646-4C57-A744-A06A012BB0DD}"/>
              </a:ext>
            </a:extLst>
          </p:cNvPr>
          <p:cNvSpPr txBox="1">
            <a:spLocks/>
          </p:cNvSpPr>
          <p:nvPr/>
        </p:nvSpPr>
        <p:spPr>
          <a:xfrm>
            <a:off x="455996" y="620428"/>
            <a:ext cx="4639828" cy="397545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sz="2745" strike="noStrik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45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Anomaly detection and diagnosis</a:t>
            </a:r>
          </a:p>
        </p:txBody>
      </p:sp>
      <p:sp>
        <p:nvSpPr>
          <p:cNvPr id="110" name="Title 6">
            <a:extLst>
              <a:ext uri="{FF2B5EF4-FFF2-40B4-BE49-F238E27FC236}">
                <a16:creationId xmlns:a16="http://schemas.microsoft.com/office/drawing/2014/main" id="{8DBFBBAE-0CF6-4BD5-A075-914C03DDBBEE}"/>
              </a:ext>
            </a:extLst>
          </p:cNvPr>
          <p:cNvSpPr txBox="1">
            <a:spLocks/>
          </p:cNvSpPr>
          <p:nvPr/>
        </p:nvSpPr>
        <p:spPr>
          <a:xfrm>
            <a:off x="455996" y="217291"/>
            <a:ext cx="2311919" cy="40313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1600" b="1" spc="0" dirty="0">
                <a:solidFill>
                  <a:schemeClr val="bg1"/>
                </a:solidFill>
                <a:latin typeface="Calibri Light" panose="020F0302020204030204"/>
              </a:rPr>
              <a:t>Uncovering the why: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A769808-B8B5-4570-A382-7EDA075D2E5C}"/>
              </a:ext>
            </a:extLst>
          </p:cNvPr>
          <p:cNvSpPr/>
          <p:nvPr/>
        </p:nvSpPr>
        <p:spPr bwMode="auto">
          <a:xfrm>
            <a:off x="8494229" y="1363784"/>
            <a:ext cx="1630271" cy="4021525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2" name="Title 1">
            <a:extLst>
              <a:ext uri="{FF2B5EF4-FFF2-40B4-BE49-F238E27FC236}">
                <a16:creationId xmlns:a16="http://schemas.microsoft.com/office/drawing/2014/main" id="{FC35EB91-E30C-42B4-8E18-249144069645}"/>
              </a:ext>
            </a:extLst>
          </p:cNvPr>
          <p:cNvSpPr txBox="1">
            <a:spLocks/>
          </p:cNvSpPr>
          <p:nvPr/>
        </p:nvSpPr>
        <p:spPr>
          <a:xfrm>
            <a:off x="8757482" y="2309744"/>
            <a:ext cx="1070816" cy="48474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3</a:t>
            </a:r>
            <a:r>
              <a:rPr sz="1050" b="1" spc="0" baseline="30000" dirty="0">
                <a:solidFill>
                  <a:prstClr val="white"/>
                </a:solidFill>
                <a:latin typeface="Calibri" panose="020F0502020204030204"/>
              </a:rPr>
              <a:t>rd</a:t>
            </a: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 Party IoT apps using Time Series Insights APIs</a:t>
            </a:r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54C14AE2-F3C0-4F12-BD2A-85CF44713421}"/>
              </a:ext>
            </a:extLst>
          </p:cNvPr>
          <p:cNvSpPr txBox="1">
            <a:spLocks/>
          </p:cNvSpPr>
          <p:nvPr/>
        </p:nvSpPr>
        <p:spPr>
          <a:xfrm>
            <a:off x="8612314" y="3614035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 Insights JavaScript SDK</a:t>
            </a:r>
          </a:p>
        </p:txBody>
      </p:sp>
      <p:sp>
        <p:nvSpPr>
          <p:cNvPr id="123" name="Title 1">
            <a:extLst>
              <a:ext uri="{FF2B5EF4-FFF2-40B4-BE49-F238E27FC236}">
                <a16:creationId xmlns:a16="http://schemas.microsoft.com/office/drawing/2014/main" id="{94E585C8-89B9-40E6-B07D-F5F68FFD10D8}"/>
              </a:ext>
            </a:extLst>
          </p:cNvPr>
          <p:cNvSpPr txBox="1">
            <a:spLocks/>
          </p:cNvSpPr>
          <p:nvPr/>
        </p:nvSpPr>
        <p:spPr>
          <a:xfrm>
            <a:off x="8612314" y="4614926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 Insights Explorer</a:t>
            </a:r>
          </a:p>
        </p:txBody>
      </p:sp>
      <p:pic>
        <p:nvPicPr>
          <p:cNvPr id="124" name="Graphic 123">
            <a:extLst>
              <a:ext uri="{FF2B5EF4-FFF2-40B4-BE49-F238E27FC236}">
                <a16:creationId xmlns:a16="http://schemas.microsoft.com/office/drawing/2014/main" id="{47A799A9-808E-490D-957A-3D85B7145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58445" y="4020644"/>
            <a:ext cx="468890" cy="496472"/>
          </a:xfrm>
          <a:prstGeom prst="rect">
            <a:avLst/>
          </a:prstGeom>
        </p:spPr>
      </p:pic>
      <p:pic>
        <p:nvPicPr>
          <p:cNvPr id="125" name="Graphic 124">
            <a:extLst>
              <a:ext uri="{FF2B5EF4-FFF2-40B4-BE49-F238E27FC236}">
                <a16:creationId xmlns:a16="http://schemas.microsoft.com/office/drawing/2014/main" id="{E54BE87C-CACB-4D97-9B1C-C61AC59758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94615" y="3031127"/>
            <a:ext cx="596550" cy="463984"/>
          </a:xfrm>
          <a:prstGeom prst="rect">
            <a:avLst/>
          </a:prstGeom>
        </p:spPr>
      </p:pic>
      <p:pic>
        <p:nvPicPr>
          <p:cNvPr id="126" name="Graphic 125">
            <a:extLst>
              <a:ext uri="{FF2B5EF4-FFF2-40B4-BE49-F238E27FC236}">
                <a16:creationId xmlns:a16="http://schemas.microsoft.com/office/drawing/2014/main" id="{BC48B3D9-C525-4E64-9762-9D8EF1F273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38513" y="1743683"/>
            <a:ext cx="476986" cy="448928"/>
          </a:xfrm>
          <a:prstGeom prst="rect">
            <a:avLst/>
          </a:prstGeom>
        </p:spPr>
      </p:pic>
      <p:sp>
        <p:nvSpPr>
          <p:cNvPr id="127" name="Rectangle 126">
            <a:extLst>
              <a:ext uri="{FF2B5EF4-FFF2-40B4-BE49-F238E27FC236}">
                <a16:creationId xmlns:a16="http://schemas.microsoft.com/office/drawing/2014/main" id="{BC5F86A8-CCFF-4638-AF2A-A743AC6B0CF9}"/>
              </a:ext>
            </a:extLst>
          </p:cNvPr>
          <p:cNvSpPr/>
          <p:nvPr/>
        </p:nvSpPr>
        <p:spPr>
          <a:xfrm>
            <a:off x="6111177" y="3056938"/>
            <a:ext cx="989105" cy="109268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1ACACCA-2862-46E9-B2C1-ECECF8297287}"/>
              </a:ext>
            </a:extLst>
          </p:cNvPr>
          <p:cNvSpPr/>
          <p:nvPr/>
        </p:nvSpPr>
        <p:spPr>
          <a:xfrm>
            <a:off x="8694484" y="3967473"/>
            <a:ext cx="1205267" cy="109268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9" name="Title 1">
            <a:extLst>
              <a:ext uri="{FF2B5EF4-FFF2-40B4-BE49-F238E27FC236}">
                <a16:creationId xmlns:a16="http://schemas.microsoft.com/office/drawing/2014/main" id="{A7EEC06E-4A24-4836-96CE-299819CF4A93}"/>
              </a:ext>
            </a:extLst>
          </p:cNvPr>
          <p:cNvSpPr txBox="1">
            <a:spLocks/>
          </p:cNvSpPr>
          <p:nvPr/>
        </p:nvSpPr>
        <p:spPr>
          <a:xfrm rot="20674565">
            <a:off x="5434690" y="4098556"/>
            <a:ext cx="2402213" cy="36933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2400" spc="0" dirty="0">
                <a:solidFill>
                  <a:prstClr val="white"/>
                </a:solidFill>
                <a:latin typeface="Calibri" panose="020F0502020204030204"/>
              </a:rPr>
              <a:t>SEEN IN DEMO</a:t>
            </a:r>
          </a:p>
        </p:txBody>
      </p:sp>
      <p:sp>
        <p:nvSpPr>
          <p:cNvPr id="130" name="Title 1">
            <a:extLst>
              <a:ext uri="{FF2B5EF4-FFF2-40B4-BE49-F238E27FC236}">
                <a16:creationId xmlns:a16="http://schemas.microsoft.com/office/drawing/2014/main" id="{2AE4B51E-05E0-41F2-9CA2-4C62DB41F333}"/>
              </a:ext>
            </a:extLst>
          </p:cNvPr>
          <p:cNvSpPr txBox="1">
            <a:spLocks/>
          </p:cNvSpPr>
          <p:nvPr/>
        </p:nvSpPr>
        <p:spPr>
          <a:xfrm rot="627608">
            <a:off x="8075900" y="4898793"/>
            <a:ext cx="2402213" cy="36933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en-US" sz="2400" spc="0" dirty="0">
                <a:solidFill>
                  <a:prstClr val="white"/>
                </a:solidFill>
                <a:latin typeface="Calibri" panose="020F0502020204030204"/>
              </a:rPr>
              <a:t>SEEN IN DEMO</a:t>
            </a:r>
          </a:p>
        </p:txBody>
      </p:sp>
    </p:spTree>
    <p:extLst>
      <p:ext uri="{BB962C8B-B14F-4D97-AF65-F5344CB8AC3E}">
        <p14:creationId xmlns:p14="http://schemas.microsoft.com/office/powerpoint/2010/main" val="36717649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28" grpId="0" animBg="1"/>
      <p:bldP spid="129" grpId="0"/>
      <p:bldP spid="1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>
            <a:extLst>
              <a:ext uri="{FF2B5EF4-FFF2-40B4-BE49-F238E27FC236}">
                <a16:creationId xmlns:a16="http://schemas.microsoft.com/office/drawing/2014/main" id="{F5B90819-7713-4435-B569-D4D0305758A2}"/>
              </a:ext>
            </a:extLst>
          </p:cNvPr>
          <p:cNvSpPr txBox="1">
            <a:spLocks/>
          </p:cNvSpPr>
          <p:nvPr/>
        </p:nvSpPr>
        <p:spPr>
          <a:xfrm>
            <a:off x="6108816" y="3424333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Time Series</a:t>
            </a:r>
            <a:br>
              <a:rPr sz="1050" spc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Insights</a:t>
            </a:r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5C2B2A00-CD4B-400C-88EC-0DC598F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4947" y="2830051"/>
            <a:ext cx="468890" cy="496472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A151CB9-F0F6-4C08-8B8B-85727B48F57B}"/>
              </a:ext>
            </a:extLst>
          </p:cNvPr>
          <p:cNvSpPr/>
          <p:nvPr/>
        </p:nvSpPr>
        <p:spPr bwMode="auto">
          <a:xfrm>
            <a:off x="2080048" y="2252114"/>
            <a:ext cx="2434272" cy="1091652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DFBEEBA-656B-4CA3-887B-D8D2A6C3B6AF}"/>
              </a:ext>
            </a:extLst>
          </p:cNvPr>
          <p:cNvGrpSpPr/>
          <p:nvPr/>
        </p:nvGrpSpPr>
        <p:grpSpPr>
          <a:xfrm>
            <a:off x="5274360" y="2864023"/>
            <a:ext cx="421570" cy="428528"/>
            <a:chOff x="6216734" y="3600895"/>
            <a:chExt cx="299102" cy="304037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1173A7E-9D1A-4BCC-B7A9-F2E9E8133949}"/>
                </a:ext>
              </a:extLst>
            </p:cNvPr>
            <p:cNvSpPr/>
            <p:nvPr/>
          </p:nvSpPr>
          <p:spPr>
            <a:xfrm>
              <a:off x="6429626" y="3600895"/>
              <a:ext cx="86210" cy="84585"/>
            </a:xfrm>
            <a:custGeom>
              <a:avLst/>
              <a:gdLst>
                <a:gd name="connsiteX0" fmla="*/ 0 w 272891"/>
                <a:gd name="connsiteY0" fmla="*/ 0 h 267747"/>
                <a:gd name="connsiteX1" fmla="*/ 0 w 272891"/>
                <a:gd name="connsiteY1" fmla="*/ 124016 h 267747"/>
                <a:gd name="connsiteX2" fmla="*/ 148876 w 272891"/>
                <a:gd name="connsiteY2" fmla="*/ 124016 h 267747"/>
                <a:gd name="connsiteX3" fmla="*/ 148876 w 272891"/>
                <a:gd name="connsiteY3" fmla="*/ 267748 h 267747"/>
                <a:gd name="connsiteX4" fmla="*/ 272891 w 272891"/>
                <a:gd name="connsiteY4" fmla="*/ 267748 h 267747"/>
                <a:gd name="connsiteX5" fmla="*/ 272891 w 272891"/>
                <a:gd name="connsiteY5" fmla="*/ 0 h 267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747">
                  <a:moveTo>
                    <a:pt x="0" y="0"/>
                  </a:moveTo>
                  <a:lnTo>
                    <a:pt x="0" y="124016"/>
                  </a:lnTo>
                  <a:lnTo>
                    <a:pt x="148876" y="124016"/>
                  </a:lnTo>
                  <a:lnTo>
                    <a:pt x="148876" y="267748"/>
                  </a:lnTo>
                  <a:lnTo>
                    <a:pt x="272891" y="267748"/>
                  </a:lnTo>
                  <a:lnTo>
                    <a:pt x="272891" y="0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4389A47-B10B-482F-92B8-2D393929F4FE}"/>
                </a:ext>
              </a:extLst>
            </p:cNvPr>
            <p:cNvSpPr/>
            <p:nvPr/>
          </p:nvSpPr>
          <p:spPr>
            <a:xfrm>
              <a:off x="6216734" y="3820377"/>
              <a:ext cx="86210" cy="84555"/>
            </a:xfrm>
            <a:custGeom>
              <a:avLst/>
              <a:gdLst>
                <a:gd name="connsiteX0" fmla="*/ 272891 w 272891"/>
                <a:gd name="connsiteY0" fmla="*/ 267653 h 267652"/>
                <a:gd name="connsiteX1" fmla="*/ 272891 w 272891"/>
                <a:gd name="connsiteY1" fmla="*/ 143637 h 267652"/>
                <a:gd name="connsiteX2" fmla="*/ 124016 w 272891"/>
                <a:gd name="connsiteY2" fmla="*/ 143637 h 267652"/>
                <a:gd name="connsiteX3" fmla="*/ 124016 w 272891"/>
                <a:gd name="connsiteY3" fmla="*/ 0 h 267652"/>
                <a:gd name="connsiteX4" fmla="*/ 0 w 272891"/>
                <a:gd name="connsiteY4" fmla="*/ 0 h 267652"/>
                <a:gd name="connsiteX5" fmla="*/ 0 w 272891"/>
                <a:gd name="connsiteY5" fmla="*/ 267653 h 267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652">
                  <a:moveTo>
                    <a:pt x="272891" y="267653"/>
                  </a:moveTo>
                  <a:lnTo>
                    <a:pt x="272891" y="143637"/>
                  </a:lnTo>
                  <a:lnTo>
                    <a:pt x="124016" y="143637"/>
                  </a:lnTo>
                  <a:lnTo>
                    <a:pt x="124016" y="0"/>
                  </a:lnTo>
                  <a:lnTo>
                    <a:pt x="0" y="0"/>
                  </a:lnTo>
                  <a:lnTo>
                    <a:pt x="0" y="267653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F239403-8D3C-435A-BBE9-03B7B62509DC}"/>
                </a:ext>
              </a:extLst>
            </p:cNvPr>
            <p:cNvSpPr/>
            <p:nvPr/>
          </p:nvSpPr>
          <p:spPr>
            <a:xfrm>
              <a:off x="6240536" y="3620996"/>
              <a:ext cx="253785" cy="254056"/>
            </a:xfrm>
            <a:custGeom>
              <a:avLst/>
              <a:gdLst>
                <a:gd name="connsiteX0" fmla="*/ 719804 w 803338"/>
                <a:gd name="connsiteY0" fmla="*/ 637127 h 804195"/>
                <a:gd name="connsiteX1" fmla="*/ 710851 w 803338"/>
                <a:gd name="connsiteY1" fmla="*/ 637604 h 804195"/>
                <a:gd name="connsiteX2" fmla="*/ 602456 w 803338"/>
                <a:gd name="connsiteY2" fmla="*/ 466630 h 804195"/>
                <a:gd name="connsiteX3" fmla="*/ 640366 w 803338"/>
                <a:gd name="connsiteY3" fmla="*/ 385001 h 804195"/>
                <a:gd name="connsiteX4" fmla="*/ 533400 w 803338"/>
                <a:gd name="connsiteY4" fmla="*/ 278035 h 804195"/>
                <a:gd name="connsiteX5" fmla="*/ 493871 w 803338"/>
                <a:gd name="connsiteY5" fmla="*/ 285655 h 804195"/>
                <a:gd name="connsiteX6" fmla="*/ 388334 w 803338"/>
                <a:gd name="connsiteY6" fmla="*/ 143542 h 804195"/>
                <a:gd name="connsiteX7" fmla="*/ 407765 w 803338"/>
                <a:gd name="connsiteY7" fmla="*/ 88392 h 804195"/>
                <a:gd name="connsiteX8" fmla="*/ 319373 w 803338"/>
                <a:gd name="connsiteY8" fmla="*/ 0 h 804195"/>
                <a:gd name="connsiteX9" fmla="*/ 230981 w 803338"/>
                <a:gd name="connsiteY9" fmla="*/ 88392 h 804195"/>
                <a:gd name="connsiteX10" fmla="*/ 319373 w 803338"/>
                <a:gd name="connsiteY10" fmla="*/ 176784 h 804195"/>
                <a:gd name="connsiteX11" fmla="*/ 329470 w 803338"/>
                <a:gd name="connsiteY11" fmla="*/ 176117 h 804195"/>
                <a:gd name="connsiteX12" fmla="*/ 442627 w 803338"/>
                <a:gd name="connsiteY12" fmla="*/ 328517 h 804195"/>
                <a:gd name="connsiteX13" fmla="*/ 428720 w 803338"/>
                <a:gd name="connsiteY13" fmla="*/ 362807 h 804195"/>
                <a:gd name="connsiteX14" fmla="*/ 131826 w 803338"/>
                <a:gd name="connsiteY14" fmla="*/ 389477 h 804195"/>
                <a:gd name="connsiteX15" fmla="*/ 71342 w 803338"/>
                <a:gd name="connsiteY15" fmla="*/ 355759 h 804195"/>
                <a:gd name="connsiteX16" fmla="*/ 0 w 803338"/>
                <a:gd name="connsiteY16" fmla="*/ 427101 h 804195"/>
                <a:gd name="connsiteX17" fmla="*/ 71342 w 803338"/>
                <a:gd name="connsiteY17" fmla="*/ 498443 h 804195"/>
                <a:gd name="connsiteX18" fmla="*/ 136589 w 803338"/>
                <a:gd name="connsiteY18" fmla="*/ 455962 h 804195"/>
                <a:gd name="connsiteX19" fmla="*/ 435959 w 803338"/>
                <a:gd name="connsiteY19" fmla="*/ 429006 h 804195"/>
                <a:gd name="connsiteX20" fmla="*/ 455200 w 803338"/>
                <a:gd name="connsiteY20" fmla="*/ 457867 h 804195"/>
                <a:gd name="connsiteX21" fmla="*/ 372047 w 803338"/>
                <a:gd name="connsiteY21" fmla="*/ 592550 h 804195"/>
                <a:gd name="connsiteX22" fmla="*/ 371189 w 803338"/>
                <a:gd name="connsiteY22" fmla="*/ 592550 h 804195"/>
                <a:gd name="connsiteX23" fmla="*/ 299847 w 803338"/>
                <a:gd name="connsiteY23" fmla="*/ 663893 h 804195"/>
                <a:gd name="connsiteX24" fmla="*/ 371189 w 803338"/>
                <a:gd name="connsiteY24" fmla="*/ 735235 h 804195"/>
                <a:gd name="connsiteX25" fmla="*/ 442532 w 803338"/>
                <a:gd name="connsiteY25" fmla="*/ 663893 h 804195"/>
                <a:gd name="connsiteX26" fmla="*/ 430625 w 803338"/>
                <a:gd name="connsiteY26" fmla="*/ 624554 h 804195"/>
                <a:gd name="connsiteX27" fmla="*/ 513588 w 803338"/>
                <a:gd name="connsiteY27" fmla="*/ 490157 h 804195"/>
                <a:gd name="connsiteX28" fmla="*/ 533305 w 803338"/>
                <a:gd name="connsiteY28" fmla="*/ 492061 h 804195"/>
                <a:gd name="connsiteX29" fmla="*/ 539401 w 803338"/>
                <a:gd name="connsiteY29" fmla="*/ 491776 h 804195"/>
                <a:gd name="connsiteX30" fmla="*/ 652939 w 803338"/>
                <a:gd name="connsiteY30" fmla="*/ 670846 h 804195"/>
                <a:gd name="connsiteX31" fmla="*/ 636270 w 803338"/>
                <a:gd name="connsiteY31" fmla="*/ 720661 h 804195"/>
                <a:gd name="connsiteX32" fmla="*/ 719804 w 803338"/>
                <a:gd name="connsiteY32" fmla="*/ 804196 h 804195"/>
                <a:gd name="connsiteX33" fmla="*/ 803339 w 803338"/>
                <a:gd name="connsiteY33" fmla="*/ 720661 h 804195"/>
                <a:gd name="connsiteX34" fmla="*/ 719804 w 803338"/>
                <a:gd name="connsiteY34" fmla="*/ 637127 h 8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03338" h="804195">
                  <a:moveTo>
                    <a:pt x="719804" y="637127"/>
                  </a:moveTo>
                  <a:cubicBezTo>
                    <a:pt x="716756" y="637127"/>
                    <a:pt x="713804" y="637318"/>
                    <a:pt x="710851" y="637604"/>
                  </a:cubicBezTo>
                  <a:lnTo>
                    <a:pt x="602456" y="466630"/>
                  </a:lnTo>
                  <a:cubicBezTo>
                    <a:pt x="625602" y="447008"/>
                    <a:pt x="640366" y="417767"/>
                    <a:pt x="640366" y="385001"/>
                  </a:cubicBezTo>
                  <a:cubicBezTo>
                    <a:pt x="640366" y="325946"/>
                    <a:pt x="592455" y="278035"/>
                    <a:pt x="533400" y="278035"/>
                  </a:cubicBezTo>
                  <a:cubicBezTo>
                    <a:pt x="519398" y="278035"/>
                    <a:pt x="506159" y="280797"/>
                    <a:pt x="493871" y="285655"/>
                  </a:cubicBezTo>
                  <a:lnTo>
                    <a:pt x="388334" y="143542"/>
                  </a:lnTo>
                  <a:cubicBezTo>
                    <a:pt x="400431" y="128397"/>
                    <a:pt x="407765" y="109252"/>
                    <a:pt x="407765" y="88392"/>
                  </a:cubicBezTo>
                  <a:cubicBezTo>
                    <a:pt x="407765" y="39624"/>
                    <a:pt x="368237" y="0"/>
                    <a:pt x="319373" y="0"/>
                  </a:cubicBezTo>
                  <a:cubicBezTo>
                    <a:pt x="270605" y="0"/>
                    <a:pt x="230981" y="39529"/>
                    <a:pt x="230981" y="88392"/>
                  </a:cubicBezTo>
                  <a:cubicBezTo>
                    <a:pt x="230981" y="137160"/>
                    <a:pt x="270510" y="176784"/>
                    <a:pt x="319373" y="176784"/>
                  </a:cubicBezTo>
                  <a:cubicBezTo>
                    <a:pt x="322802" y="176784"/>
                    <a:pt x="326136" y="176498"/>
                    <a:pt x="329470" y="176117"/>
                  </a:cubicBezTo>
                  <a:lnTo>
                    <a:pt x="442627" y="328517"/>
                  </a:lnTo>
                  <a:cubicBezTo>
                    <a:pt x="436150" y="338900"/>
                    <a:pt x="431292" y="350425"/>
                    <a:pt x="428720" y="362807"/>
                  </a:cubicBezTo>
                  <a:cubicBezTo>
                    <a:pt x="323279" y="372428"/>
                    <a:pt x="200597" y="383572"/>
                    <a:pt x="131826" y="389477"/>
                  </a:cubicBezTo>
                  <a:cubicBezTo>
                    <a:pt x="119253" y="369284"/>
                    <a:pt x="96869" y="355759"/>
                    <a:pt x="71342" y="355759"/>
                  </a:cubicBezTo>
                  <a:cubicBezTo>
                    <a:pt x="31909" y="355759"/>
                    <a:pt x="0" y="387668"/>
                    <a:pt x="0" y="427101"/>
                  </a:cubicBezTo>
                  <a:cubicBezTo>
                    <a:pt x="0" y="466535"/>
                    <a:pt x="31909" y="498443"/>
                    <a:pt x="71342" y="498443"/>
                  </a:cubicBezTo>
                  <a:cubicBezTo>
                    <a:pt x="100489" y="498443"/>
                    <a:pt x="125444" y="480917"/>
                    <a:pt x="136589" y="455962"/>
                  </a:cubicBezTo>
                  <a:cubicBezTo>
                    <a:pt x="210979" y="449580"/>
                    <a:pt x="342043" y="437674"/>
                    <a:pt x="435959" y="429006"/>
                  </a:cubicBezTo>
                  <a:cubicBezTo>
                    <a:pt x="440817" y="439674"/>
                    <a:pt x="447294" y="449390"/>
                    <a:pt x="455200" y="457867"/>
                  </a:cubicBezTo>
                  <a:lnTo>
                    <a:pt x="372047" y="592550"/>
                  </a:lnTo>
                  <a:cubicBezTo>
                    <a:pt x="371761" y="592550"/>
                    <a:pt x="371475" y="592550"/>
                    <a:pt x="371189" y="592550"/>
                  </a:cubicBezTo>
                  <a:cubicBezTo>
                    <a:pt x="331756" y="592550"/>
                    <a:pt x="299847" y="624459"/>
                    <a:pt x="299847" y="663893"/>
                  </a:cubicBezTo>
                  <a:cubicBezTo>
                    <a:pt x="299847" y="703326"/>
                    <a:pt x="331756" y="735235"/>
                    <a:pt x="371189" y="735235"/>
                  </a:cubicBezTo>
                  <a:cubicBezTo>
                    <a:pt x="410623" y="735235"/>
                    <a:pt x="442532" y="703326"/>
                    <a:pt x="442532" y="663893"/>
                  </a:cubicBezTo>
                  <a:cubicBezTo>
                    <a:pt x="442532" y="649319"/>
                    <a:pt x="438150" y="635794"/>
                    <a:pt x="430625" y="624554"/>
                  </a:cubicBezTo>
                  <a:lnTo>
                    <a:pt x="513588" y="490157"/>
                  </a:lnTo>
                  <a:cubicBezTo>
                    <a:pt x="519970" y="491395"/>
                    <a:pt x="526542" y="492061"/>
                    <a:pt x="533305" y="492061"/>
                  </a:cubicBezTo>
                  <a:cubicBezTo>
                    <a:pt x="535400" y="492061"/>
                    <a:pt x="537401" y="491871"/>
                    <a:pt x="539401" y="491776"/>
                  </a:cubicBezTo>
                  <a:lnTo>
                    <a:pt x="652939" y="670846"/>
                  </a:lnTo>
                  <a:cubicBezTo>
                    <a:pt x="642557" y="684752"/>
                    <a:pt x="636270" y="701993"/>
                    <a:pt x="636270" y="720661"/>
                  </a:cubicBezTo>
                  <a:cubicBezTo>
                    <a:pt x="636270" y="766763"/>
                    <a:pt x="673608" y="804196"/>
                    <a:pt x="719804" y="804196"/>
                  </a:cubicBezTo>
                  <a:cubicBezTo>
                    <a:pt x="766001" y="804196"/>
                    <a:pt x="803339" y="766858"/>
                    <a:pt x="803339" y="720661"/>
                  </a:cubicBezTo>
                  <a:cubicBezTo>
                    <a:pt x="803339" y="674465"/>
                    <a:pt x="765905" y="637127"/>
                    <a:pt x="719804" y="637127"/>
                  </a:cubicBezTo>
                  <a:close/>
                </a:path>
              </a:pathLst>
            </a:custGeom>
            <a:solidFill>
              <a:sysClr val="window" lastClr="FFFFFF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72" name="Title 1">
            <a:extLst>
              <a:ext uri="{FF2B5EF4-FFF2-40B4-BE49-F238E27FC236}">
                <a16:creationId xmlns:a16="http://schemas.microsoft.com/office/drawing/2014/main" id="{097C20AC-B6AF-4C65-B5D3-685A6E243369}"/>
              </a:ext>
            </a:extLst>
          </p:cNvPr>
          <p:cNvSpPr txBox="1">
            <a:spLocks/>
          </p:cNvSpPr>
          <p:nvPr/>
        </p:nvSpPr>
        <p:spPr>
          <a:xfrm>
            <a:off x="4827629" y="3424333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IoT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Hub</a:t>
            </a:r>
          </a:p>
        </p:txBody>
      </p:sp>
      <p:sp>
        <p:nvSpPr>
          <p:cNvPr id="73" name="Title 1">
            <a:extLst>
              <a:ext uri="{FF2B5EF4-FFF2-40B4-BE49-F238E27FC236}">
                <a16:creationId xmlns:a16="http://schemas.microsoft.com/office/drawing/2014/main" id="{ADC67F08-66D6-442E-AE36-CFB02BD1B607}"/>
              </a:ext>
            </a:extLst>
          </p:cNvPr>
          <p:cNvSpPr txBox="1">
            <a:spLocks/>
          </p:cNvSpPr>
          <p:nvPr/>
        </p:nvSpPr>
        <p:spPr>
          <a:xfrm>
            <a:off x="2616608" y="3424333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IoT device, gateway, and application data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855A25A-37B4-4607-88D3-12221AC73BCF}"/>
              </a:ext>
            </a:extLst>
          </p:cNvPr>
          <p:cNvCxnSpPr>
            <a:cxnSpLocks/>
          </p:cNvCxnSpPr>
          <p:nvPr/>
        </p:nvCxnSpPr>
        <p:spPr>
          <a:xfrm>
            <a:off x="4663855" y="3078287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1E03EE3-23D6-4F65-B7C7-7005BB474DF5}"/>
              </a:ext>
            </a:extLst>
          </p:cNvPr>
          <p:cNvCxnSpPr>
            <a:cxnSpLocks/>
          </p:cNvCxnSpPr>
          <p:nvPr/>
        </p:nvCxnSpPr>
        <p:spPr>
          <a:xfrm>
            <a:off x="5896630" y="3078287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4CE3C8-798D-4625-9B03-96975CE3F139}"/>
              </a:ext>
            </a:extLst>
          </p:cNvPr>
          <p:cNvCxnSpPr>
            <a:cxnSpLocks/>
          </p:cNvCxnSpPr>
          <p:nvPr/>
        </p:nvCxnSpPr>
        <p:spPr>
          <a:xfrm flipV="1">
            <a:off x="7149426" y="3071396"/>
            <a:ext cx="1867771" cy="6891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77" name="Title 1">
            <a:extLst>
              <a:ext uri="{FF2B5EF4-FFF2-40B4-BE49-F238E27FC236}">
                <a16:creationId xmlns:a16="http://schemas.microsoft.com/office/drawing/2014/main" id="{0EE798CA-1C33-4CA3-B895-2E112F84370B}"/>
              </a:ext>
            </a:extLst>
          </p:cNvPr>
          <p:cNvSpPr txBox="1">
            <a:spLocks/>
          </p:cNvSpPr>
          <p:nvPr/>
        </p:nvSpPr>
        <p:spPr>
          <a:xfrm>
            <a:off x="7833421" y="2691823"/>
            <a:ext cx="755188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Query 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API</a:t>
            </a:r>
          </a:p>
        </p:txBody>
      </p:sp>
      <p:pic>
        <p:nvPicPr>
          <p:cNvPr id="78" name="Content Placeholder 3">
            <a:extLst>
              <a:ext uri="{FF2B5EF4-FFF2-40B4-BE49-F238E27FC236}">
                <a16:creationId xmlns:a16="http://schemas.microsoft.com/office/drawing/2014/main" id="{253283AB-6AAD-4CF0-8D89-01D25905FBDD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3" t="26062" r="67142" b="50679"/>
          <a:stretch/>
        </p:blipFill>
        <p:spPr>
          <a:xfrm>
            <a:off x="2239565" y="2395825"/>
            <a:ext cx="2115238" cy="804230"/>
          </a:xfrm>
          <a:prstGeom prst="rect">
            <a:avLst/>
          </a:prstGeom>
        </p:spPr>
      </p:pic>
      <p:sp>
        <p:nvSpPr>
          <p:cNvPr id="80" name="Title 1">
            <a:extLst>
              <a:ext uri="{FF2B5EF4-FFF2-40B4-BE49-F238E27FC236}">
                <a16:creationId xmlns:a16="http://schemas.microsoft.com/office/drawing/2014/main" id="{2F051E3B-11EE-4867-BAEA-6E6128CD5A43}"/>
              </a:ext>
            </a:extLst>
          </p:cNvPr>
          <p:cNvSpPr txBox="1">
            <a:spLocks/>
          </p:cNvSpPr>
          <p:nvPr/>
        </p:nvSpPr>
        <p:spPr>
          <a:xfrm>
            <a:off x="4842428" y="6345067"/>
            <a:ext cx="1361152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050">
                <a:solidFill>
                  <a:prstClr val="white"/>
                </a:solidFill>
                <a:latin typeface="Calibri" panose="020F0502020204030204"/>
              </a:rPr>
              <a:t>Self serve models</a:t>
            </a:r>
          </a:p>
        </p:txBody>
      </p:sp>
      <p:sp>
        <p:nvSpPr>
          <p:cNvPr id="81" name="Title 1">
            <a:extLst>
              <a:ext uri="{FF2B5EF4-FFF2-40B4-BE49-F238E27FC236}">
                <a16:creationId xmlns:a16="http://schemas.microsoft.com/office/drawing/2014/main" id="{E33BF78A-FEC0-4576-83B9-3A9CE9817050}"/>
              </a:ext>
            </a:extLst>
          </p:cNvPr>
          <p:cNvSpPr txBox="1">
            <a:spLocks/>
          </p:cNvSpPr>
          <p:nvPr/>
        </p:nvSpPr>
        <p:spPr>
          <a:xfrm>
            <a:off x="6034305" y="6355642"/>
            <a:ext cx="1507054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050">
                <a:solidFill>
                  <a:prstClr val="white"/>
                </a:solidFill>
                <a:latin typeface="Calibri" panose="020F0502020204030204"/>
              </a:rPr>
              <a:t>Predictive AI dashboards</a:t>
            </a:r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2B14449F-4D2F-470D-92A2-0208FB90ED58}"/>
              </a:ext>
            </a:extLst>
          </p:cNvPr>
          <p:cNvSpPr txBox="1">
            <a:spLocks/>
          </p:cNvSpPr>
          <p:nvPr/>
        </p:nvSpPr>
        <p:spPr>
          <a:xfrm>
            <a:off x="7320340" y="6361393"/>
            <a:ext cx="1507054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050" dirty="0">
                <a:solidFill>
                  <a:prstClr val="white"/>
                </a:solidFill>
                <a:latin typeface="Calibri" panose="020F0502020204030204"/>
              </a:rPr>
              <a:t>Statistical analysis</a:t>
            </a:r>
          </a:p>
        </p:txBody>
      </p:sp>
      <p:pic>
        <p:nvPicPr>
          <p:cNvPr id="83" name="Graphic 74">
            <a:extLst>
              <a:ext uri="{FF2B5EF4-FFF2-40B4-BE49-F238E27FC236}">
                <a16:creationId xmlns:a16="http://schemas.microsoft.com/office/drawing/2014/main" id="{81B70341-3D77-446E-8718-AD941B60C7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36398" y="5886818"/>
            <a:ext cx="350586" cy="420700"/>
          </a:xfrm>
          <a:prstGeom prst="rect">
            <a:avLst/>
          </a:prstGeom>
        </p:spPr>
      </p:pic>
      <p:pic>
        <p:nvPicPr>
          <p:cNvPr id="84" name="Graphic 75">
            <a:extLst>
              <a:ext uri="{FF2B5EF4-FFF2-40B4-BE49-F238E27FC236}">
                <a16:creationId xmlns:a16="http://schemas.microsoft.com/office/drawing/2014/main" id="{08D30884-DC12-4DD8-B4B7-89BAE5DA2A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61761" y="5889323"/>
            <a:ext cx="424212" cy="400644"/>
          </a:xfrm>
          <a:prstGeom prst="rect">
            <a:avLst/>
          </a:prstGeom>
        </p:spPr>
      </p:pic>
      <p:pic>
        <p:nvPicPr>
          <p:cNvPr id="85" name="Graphic 76">
            <a:extLst>
              <a:ext uri="{FF2B5EF4-FFF2-40B4-BE49-F238E27FC236}">
                <a16:creationId xmlns:a16="http://schemas.microsoft.com/office/drawing/2014/main" id="{29BE2C39-8A6F-4AF9-9220-48A36ECEAE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564067" y="5935595"/>
            <a:ext cx="426620" cy="402919"/>
          </a:xfrm>
          <a:prstGeom prst="rect">
            <a:avLst/>
          </a:prstGeom>
        </p:spPr>
      </p:pic>
      <p:grpSp>
        <p:nvGrpSpPr>
          <p:cNvPr id="86" name="Group 85">
            <a:extLst>
              <a:ext uri="{FF2B5EF4-FFF2-40B4-BE49-F238E27FC236}">
                <a16:creationId xmlns:a16="http://schemas.microsoft.com/office/drawing/2014/main" id="{F66993EE-05DF-4FD9-9E1E-FEA9F9F9D012}"/>
              </a:ext>
            </a:extLst>
          </p:cNvPr>
          <p:cNvGrpSpPr/>
          <p:nvPr/>
        </p:nvGrpSpPr>
        <p:grpSpPr>
          <a:xfrm>
            <a:off x="5373812" y="4150907"/>
            <a:ext cx="2843998" cy="928980"/>
            <a:chOff x="6395695" y="4980775"/>
            <a:chExt cx="2843998" cy="92898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97C91FF-B4FA-4873-BF1D-65A328C767E0}"/>
                </a:ext>
              </a:extLst>
            </p:cNvPr>
            <p:cNvSpPr/>
            <p:nvPr/>
          </p:nvSpPr>
          <p:spPr bwMode="auto">
            <a:xfrm>
              <a:off x="6395695" y="4980775"/>
              <a:ext cx="2843998" cy="928980"/>
            </a:xfrm>
            <a:prstGeom prst="rect">
              <a:avLst/>
            </a:prstGeom>
            <a:noFill/>
            <a:ln w="6350" cap="flat" cmpd="sng" algn="ctr">
              <a:solidFill>
                <a:srgbClr val="5B9BD5"/>
              </a:solidFill>
              <a:prstDash val="sysDot"/>
              <a:miter lim="800000"/>
              <a:headEnd type="none"/>
              <a:tailEnd type="none"/>
            </a:ln>
            <a:effectLst/>
          </p:spPr>
          <p:txBody>
            <a:bodyPr rot="0" spcFirstLastPara="0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8" name="Title 1">
              <a:extLst>
                <a:ext uri="{FF2B5EF4-FFF2-40B4-BE49-F238E27FC236}">
                  <a16:creationId xmlns:a16="http://schemas.microsoft.com/office/drawing/2014/main" id="{7FAFBDD4-BB7A-4D3B-B07C-2BC919F86274}"/>
                </a:ext>
              </a:extLst>
            </p:cNvPr>
            <p:cNvSpPr txBox="1">
              <a:spLocks/>
            </p:cNvSpPr>
            <p:nvPr/>
          </p:nvSpPr>
          <p:spPr>
            <a:xfrm>
              <a:off x="6773730" y="5053322"/>
              <a:ext cx="2043819" cy="161583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Advanced Analytics</a:t>
              </a:r>
            </a:p>
          </p:txBody>
        </p:sp>
        <p:pic>
          <p:nvPicPr>
            <p:cNvPr id="89" name="Graphic 40">
              <a:extLst>
                <a:ext uri="{FF2B5EF4-FFF2-40B4-BE49-F238E27FC236}">
                  <a16:creationId xmlns:a16="http://schemas.microsoft.com/office/drawing/2014/main" id="{60B89CB1-4E9C-42E2-948D-B935913FE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690348" y="5323927"/>
              <a:ext cx="363777" cy="342378"/>
            </a:xfrm>
            <a:prstGeom prst="rect">
              <a:avLst/>
            </a:prstGeom>
          </p:spPr>
        </p:pic>
        <p:sp>
          <p:nvSpPr>
            <p:cNvPr id="90" name="Title 1">
              <a:extLst>
                <a:ext uri="{FF2B5EF4-FFF2-40B4-BE49-F238E27FC236}">
                  <a16:creationId xmlns:a16="http://schemas.microsoft.com/office/drawing/2014/main" id="{3B31B10F-250D-478B-8B03-3748414DE287}"/>
                </a:ext>
              </a:extLst>
            </p:cNvPr>
            <p:cNvSpPr txBox="1">
              <a:spLocks/>
            </p:cNvSpPr>
            <p:nvPr/>
          </p:nvSpPr>
          <p:spPr>
            <a:xfrm>
              <a:off x="6533807" y="5696150"/>
              <a:ext cx="676857" cy="138499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Batch</a:t>
              </a:r>
            </a:p>
          </p:txBody>
        </p:sp>
        <p:sp>
          <p:nvSpPr>
            <p:cNvPr id="91" name="Title 1">
              <a:extLst>
                <a:ext uri="{FF2B5EF4-FFF2-40B4-BE49-F238E27FC236}">
                  <a16:creationId xmlns:a16="http://schemas.microsoft.com/office/drawing/2014/main" id="{2A1D9A52-7D74-45ED-BD6A-D0F59749365E}"/>
                </a:ext>
              </a:extLst>
            </p:cNvPr>
            <p:cNvSpPr txBox="1">
              <a:spLocks/>
            </p:cNvSpPr>
            <p:nvPr/>
          </p:nvSpPr>
          <p:spPr>
            <a:xfrm>
              <a:off x="7465939" y="5696150"/>
              <a:ext cx="676857" cy="138499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Databricks</a:t>
              </a:r>
            </a:p>
          </p:txBody>
        </p:sp>
        <p:sp>
          <p:nvSpPr>
            <p:cNvPr id="92" name="Title 1">
              <a:extLst>
                <a:ext uri="{FF2B5EF4-FFF2-40B4-BE49-F238E27FC236}">
                  <a16:creationId xmlns:a16="http://schemas.microsoft.com/office/drawing/2014/main" id="{0F42BF98-36D0-4EF7-BFDD-96C347ED9391}"/>
                </a:ext>
              </a:extLst>
            </p:cNvPr>
            <p:cNvSpPr txBox="1">
              <a:spLocks/>
            </p:cNvSpPr>
            <p:nvPr/>
          </p:nvSpPr>
          <p:spPr>
            <a:xfrm>
              <a:off x="8202805" y="5696150"/>
              <a:ext cx="976878" cy="138499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Machine Learning</a:t>
              </a:r>
            </a:p>
          </p:txBody>
        </p:sp>
        <p:pic>
          <p:nvPicPr>
            <p:cNvPr id="93" name="Graphic 44">
              <a:extLst>
                <a:ext uri="{FF2B5EF4-FFF2-40B4-BE49-F238E27FC236}">
                  <a16:creationId xmlns:a16="http://schemas.microsoft.com/office/drawing/2014/main" id="{B3021FD7-42AD-43E0-BACC-79635BB6F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7639955" y="5335477"/>
              <a:ext cx="311368" cy="330828"/>
            </a:xfrm>
            <a:prstGeom prst="rect">
              <a:avLst/>
            </a:prstGeom>
          </p:spPr>
        </p:pic>
        <p:pic>
          <p:nvPicPr>
            <p:cNvPr id="94" name="Graphic 45">
              <a:extLst>
                <a:ext uri="{FF2B5EF4-FFF2-40B4-BE49-F238E27FC236}">
                  <a16:creationId xmlns:a16="http://schemas.microsoft.com/office/drawing/2014/main" id="{25AE6B56-471F-4398-B513-C5B152FB7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8513773" y="5309510"/>
              <a:ext cx="332516" cy="314042"/>
            </a:xfrm>
            <a:prstGeom prst="rect">
              <a:avLst/>
            </a:prstGeom>
          </p:spPr>
        </p:pic>
      </p:grp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DE7DF262-3EC7-4E12-9716-2AE61E9325CC}"/>
              </a:ext>
            </a:extLst>
          </p:cNvPr>
          <p:cNvCxnSpPr>
            <a:cxnSpLocks/>
          </p:cNvCxnSpPr>
          <p:nvPr/>
        </p:nvCxnSpPr>
        <p:spPr>
          <a:xfrm>
            <a:off x="6799388" y="3796740"/>
            <a:ext cx="0" cy="328344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triangle" w="sm" len="med"/>
            <a:tailEnd type="triangle" w="sm" len="med"/>
          </a:ln>
          <a:effectLst/>
        </p:spPr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6A7E117E-BFC7-41EF-8E55-293CF9AB527B}"/>
              </a:ext>
            </a:extLst>
          </p:cNvPr>
          <p:cNvCxnSpPr>
            <a:cxnSpLocks/>
          </p:cNvCxnSpPr>
          <p:nvPr/>
        </p:nvCxnSpPr>
        <p:spPr>
          <a:xfrm>
            <a:off x="6799387" y="5139471"/>
            <a:ext cx="0" cy="541848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triangle" w="sm" len="med"/>
            <a:tailEnd type="triangle" w="sm" len="med"/>
          </a:ln>
          <a:effectLst/>
        </p:spPr>
      </p:cxnSp>
      <p:pic>
        <p:nvPicPr>
          <p:cNvPr id="97" name="Graphic 96">
            <a:extLst>
              <a:ext uri="{FF2B5EF4-FFF2-40B4-BE49-F238E27FC236}">
                <a16:creationId xmlns:a16="http://schemas.microsoft.com/office/drawing/2014/main" id="{CBE72CF3-6E3A-4DFC-899F-9F8C95E7EC2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914830" y="595510"/>
            <a:ext cx="502786" cy="446920"/>
          </a:xfrm>
          <a:prstGeom prst="rect">
            <a:avLst/>
          </a:prstGeom>
        </p:spPr>
      </p:pic>
      <p:pic>
        <p:nvPicPr>
          <p:cNvPr id="98" name="Graphic 97">
            <a:extLst>
              <a:ext uri="{FF2B5EF4-FFF2-40B4-BE49-F238E27FC236}">
                <a16:creationId xmlns:a16="http://schemas.microsoft.com/office/drawing/2014/main" id="{A6179965-B6FB-4981-9C7F-E9EAB16BB2A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221026" y="1832761"/>
            <a:ext cx="444580" cy="370483"/>
          </a:xfrm>
          <a:prstGeom prst="rect">
            <a:avLst/>
          </a:prstGeom>
        </p:spPr>
      </p:pic>
      <p:sp>
        <p:nvSpPr>
          <p:cNvPr id="99" name="Title 1">
            <a:extLst>
              <a:ext uri="{FF2B5EF4-FFF2-40B4-BE49-F238E27FC236}">
                <a16:creationId xmlns:a16="http://schemas.microsoft.com/office/drawing/2014/main" id="{5753D17B-FEB1-4209-B479-6E502F2F7814}"/>
              </a:ext>
            </a:extLst>
          </p:cNvPr>
          <p:cNvSpPr txBox="1">
            <a:spLocks/>
          </p:cNvSpPr>
          <p:nvPr/>
        </p:nvSpPr>
        <p:spPr>
          <a:xfrm>
            <a:off x="4884233" y="2172688"/>
            <a:ext cx="1070816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Stream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Analytics</a:t>
            </a:r>
          </a:p>
        </p:txBody>
      </p:sp>
      <p:sp>
        <p:nvSpPr>
          <p:cNvPr id="100" name="Title 1">
            <a:extLst>
              <a:ext uri="{FF2B5EF4-FFF2-40B4-BE49-F238E27FC236}">
                <a16:creationId xmlns:a16="http://schemas.microsoft.com/office/drawing/2014/main" id="{064FD0B0-9FAB-498F-B241-A302F7E057DC}"/>
              </a:ext>
            </a:extLst>
          </p:cNvPr>
          <p:cNvSpPr txBox="1">
            <a:spLocks/>
          </p:cNvSpPr>
          <p:nvPr/>
        </p:nvSpPr>
        <p:spPr>
          <a:xfrm>
            <a:off x="6014110" y="1086084"/>
            <a:ext cx="706807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Logic App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D33847C5-C296-4405-962A-2BF8F1BDA71F}"/>
              </a:ext>
            </a:extLst>
          </p:cNvPr>
          <p:cNvCxnSpPr>
            <a:cxnSpLocks/>
          </p:cNvCxnSpPr>
          <p:nvPr/>
        </p:nvCxnSpPr>
        <p:spPr>
          <a:xfrm flipV="1">
            <a:off x="5443316" y="1512643"/>
            <a:ext cx="0" cy="295404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91C73A9-A159-4FA2-8D6E-1AF7E49880B8}"/>
              </a:ext>
            </a:extLst>
          </p:cNvPr>
          <p:cNvSpPr/>
          <p:nvPr/>
        </p:nvSpPr>
        <p:spPr bwMode="auto">
          <a:xfrm>
            <a:off x="4674642" y="502900"/>
            <a:ext cx="2875320" cy="974558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4" name="Title 1">
            <a:extLst>
              <a:ext uri="{FF2B5EF4-FFF2-40B4-BE49-F238E27FC236}">
                <a16:creationId xmlns:a16="http://schemas.microsoft.com/office/drawing/2014/main" id="{36C9F293-DAF8-4AE4-96F3-65100262D5C6}"/>
              </a:ext>
            </a:extLst>
          </p:cNvPr>
          <p:cNvSpPr txBox="1">
            <a:spLocks/>
          </p:cNvSpPr>
          <p:nvPr/>
        </p:nvSpPr>
        <p:spPr>
          <a:xfrm>
            <a:off x="4663855" y="257305"/>
            <a:ext cx="2886107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Stream processing</a:t>
            </a:r>
          </a:p>
        </p:txBody>
      </p:sp>
      <p:pic>
        <p:nvPicPr>
          <p:cNvPr id="105" name="Graphic 104">
            <a:extLst>
              <a:ext uri="{FF2B5EF4-FFF2-40B4-BE49-F238E27FC236}">
                <a16:creationId xmlns:a16="http://schemas.microsoft.com/office/drawing/2014/main" id="{6747746B-2467-493B-BC5C-B70B5865338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6580596" y="1888778"/>
            <a:ext cx="412920" cy="364340"/>
          </a:xfrm>
          <a:prstGeom prst="rect">
            <a:avLst/>
          </a:prstGeom>
        </p:spPr>
      </p:pic>
      <p:sp>
        <p:nvSpPr>
          <p:cNvPr id="106" name="Title 1">
            <a:extLst>
              <a:ext uri="{FF2B5EF4-FFF2-40B4-BE49-F238E27FC236}">
                <a16:creationId xmlns:a16="http://schemas.microsoft.com/office/drawing/2014/main" id="{06A4B38B-D377-4A2A-A6A2-AEF57A312D6E}"/>
              </a:ext>
            </a:extLst>
          </p:cNvPr>
          <p:cNvSpPr txBox="1">
            <a:spLocks/>
          </p:cNvSpPr>
          <p:nvPr/>
        </p:nvSpPr>
        <p:spPr>
          <a:xfrm>
            <a:off x="6251648" y="2330890"/>
            <a:ext cx="1070816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Event Hubs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2B24DBA6-DFE2-4333-ACA1-ABC40F4B5BDA}"/>
              </a:ext>
            </a:extLst>
          </p:cNvPr>
          <p:cNvCxnSpPr>
            <a:cxnSpLocks/>
          </p:cNvCxnSpPr>
          <p:nvPr/>
        </p:nvCxnSpPr>
        <p:spPr>
          <a:xfrm>
            <a:off x="5850352" y="2018002"/>
            <a:ext cx="448948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BA3BD96-E540-4492-9796-C3ACED168990}"/>
              </a:ext>
            </a:extLst>
          </p:cNvPr>
          <p:cNvCxnSpPr>
            <a:cxnSpLocks/>
          </p:cNvCxnSpPr>
          <p:nvPr/>
        </p:nvCxnSpPr>
        <p:spPr>
          <a:xfrm>
            <a:off x="6787056" y="2528569"/>
            <a:ext cx="0" cy="24821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109" name="Title 1">
            <a:extLst>
              <a:ext uri="{FF2B5EF4-FFF2-40B4-BE49-F238E27FC236}">
                <a16:creationId xmlns:a16="http://schemas.microsoft.com/office/drawing/2014/main" id="{A6EAE77F-8646-4C57-A744-A06A012BB0DD}"/>
              </a:ext>
            </a:extLst>
          </p:cNvPr>
          <p:cNvSpPr txBox="1">
            <a:spLocks/>
          </p:cNvSpPr>
          <p:nvPr/>
        </p:nvSpPr>
        <p:spPr>
          <a:xfrm>
            <a:off x="455996" y="620428"/>
            <a:ext cx="4639828" cy="79508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sz="2745" strike="noStrik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45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Operational intelligence </a:t>
            </a:r>
            <a:br>
              <a:rPr kumimoji="0" lang="en-US" sz="2745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</a:br>
            <a:r>
              <a:rPr kumimoji="0" lang="en-US" sz="2745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and advanced analytics</a:t>
            </a:r>
          </a:p>
        </p:txBody>
      </p:sp>
      <p:sp>
        <p:nvSpPr>
          <p:cNvPr id="110" name="Title 6">
            <a:extLst>
              <a:ext uri="{FF2B5EF4-FFF2-40B4-BE49-F238E27FC236}">
                <a16:creationId xmlns:a16="http://schemas.microsoft.com/office/drawing/2014/main" id="{8DBFBBAE-0CF6-4BD5-A075-914C03DDBBEE}"/>
              </a:ext>
            </a:extLst>
          </p:cNvPr>
          <p:cNvSpPr txBox="1">
            <a:spLocks/>
          </p:cNvSpPr>
          <p:nvPr/>
        </p:nvSpPr>
        <p:spPr>
          <a:xfrm>
            <a:off x="455995" y="217291"/>
            <a:ext cx="2311919" cy="40313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sz="1600" spc="0" dirty="0">
                <a:solidFill>
                  <a:schemeClr val="bg1"/>
                </a:solidFill>
                <a:latin typeface="Calibri Light" panose="020F0302020204030204"/>
              </a:rPr>
              <a:t>Improving operations: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A769808-B8B5-4570-A382-7EDA075D2E5C}"/>
              </a:ext>
            </a:extLst>
          </p:cNvPr>
          <p:cNvSpPr/>
          <p:nvPr/>
        </p:nvSpPr>
        <p:spPr bwMode="auto">
          <a:xfrm>
            <a:off x="9144081" y="1024480"/>
            <a:ext cx="1630271" cy="4021525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2" name="Title 1">
            <a:extLst>
              <a:ext uri="{FF2B5EF4-FFF2-40B4-BE49-F238E27FC236}">
                <a16:creationId xmlns:a16="http://schemas.microsoft.com/office/drawing/2014/main" id="{9FBE38F2-E891-4AEF-8C22-482D75F4840D}"/>
              </a:ext>
            </a:extLst>
          </p:cNvPr>
          <p:cNvSpPr txBox="1">
            <a:spLocks/>
          </p:cNvSpPr>
          <p:nvPr/>
        </p:nvSpPr>
        <p:spPr>
          <a:xfrm>
            <a:off x="9017197" y="748142"/>
            <a:ext cx="1817359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Operational efficiency</a:t>
            </a:r>
          </a:p>
        </p:txBody>
      </p:sp>
      <p:sp>
        <p:nvSpPr>
          <p:cNvPr id="113" name="Title 1">
            <a:extLst>
              <a:ext uri="{FF2B5EF4-FFF2-40B4-BE49-F238E27FC236}">
                <a16:creationId xmlns:a16="http://schemas.microsoft.com/office/drawing/2014/main" id="{B18D9097-5B02-430E-ACBF-CEA54AC21F81}"/>
              </a:ext>
            </a:extLst>
          </p:cNvPr>
          <p:cNvSpPr txBox="1">
            <a:spLocks/>
          </p:cNvSpPr>
          <p:nvPr/>
        </p:nvSpPr>
        <p:spPr>
          <a:xfrm>
            <a:off x="9284512" y="3648988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Time Series</a:t>
            </a:r>
            <a:br>
              <a:rPr sz="1050" spc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Insights Explorer</a:t>
            </a:r>
          </a:p>
        </p:txBody>
      </p:sp>
      <p:pic>
        <p:nvPicPr>
          <p:cNvPr id="114" name="Graphic 113">
            <a:extLst>
              <a:ext uri="{FF2B5EF4-FFF2-40B4-BE49-F238E27FC236}">
                <a16:creationId xmlns:a16="http://schemas.microsoft.com/office/drawing/2014/main" id="{98610F15-0D4B-4DA5-87F4-0DC5CD9C4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32252" y="3054706"/>
            <a:ext cx="468890" cy="496472"/>
          </a:xfrm>
          <a:prstGeom prst="rect">
            <a:avLst/>
          </a:prstGeom>
        </p:spPr>
      </p:pic>
      <p:pic>
        <p:nvPicPr>
          <p:cNvPr id="115" name="Picture 114" descr="Icon&#10;&#10;Description automatically generated">
            <a:extLst>
              <a:ext uri="{FF2B5EF4-FFF2-40B4-BE49-F238E27FC236}">
                <a16:creationId xmlns:a16="http://schemas.microsoft.com/office/drawing/2014/main" id="{0ECE6330-8FD0-417D-8F8E-8032D1E9FFB7}"/>
              </a:ext>
            </a:extLst>
          </p:cNvPr>
          <p:cNvPicPr>
            <a:picLocks noChangeAspect="1"/>
          </p:cNvPicPr>
          <p:nvPr/>
        </p:nvPicPr>
        <p:blipFill>
          <a:blip r:embed="rId23">
            <a:biLevel thresh="25000"/>
          </a:blip>
          <a:stretch>
            <a:fillRect/>
          </a:stretch>
        </p:blipFill>
        <p:spPr>
          <a:xfrm>
            <a:off x="9604844" y="1132710"/>
            <a:ext cx="674146" cy="449142"/>
          </a:xfrm>
          <a:prstGeom prst="rect">
            <a:avLst/>
          </a:prstGeom>
        </p:spPr>
      </p:pic>
      <p:sp>
        <p:nvSpPr>
          <p:cNvPr id="116" name="Title 1">
            <a:extLst>
              <a:ext uri="{FF2B5EF4-FFF2-40B4-BE49-F238E27FC236}">
                <a16:creationId xmlns:a16="http://schemas.microsoft.com/office/drawing/2014/main" id="{8349E2F3-B06E-4154-903E-F65B8A3C416B}"/>
              </a:ext>
            </a:extLst>
          </p:cNvPr>
          <p:cNvSpPr txBox="1">
            <a:spLocks/>
          </p:cNvSpPr>
          <p:nvPr/>
        </p:nvSpPr>
        <p:spPr>
          <a:xfrm>
            <a:off x="9406509" y="1627593"/>
            <a:ext cx="1070816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Real time dashboards</a:t>
            </a:r>
          </a:p>
        </p:txBody>
      </p:sp>
      <p:sp>
        <p:nvSpPr>
          <p:cNvPr id="117" name="Title 1">
            <a:extLst>
              <a:ext uri="{FF2B5EF4-FFF2-40B4-BE49-F238E27FC236}">
                <a16:creationId xmlns:a16="http://schemas.microsoft.com/office/drawing/2014/main" id="{1E962D66-9679-49BF-953C-54100DE19DFB}"/>
              </a:ext>
            </a:extLst>
          </p:cNvPr>
          <p:cNvSpPr txBox="1">
            <a:spLocks/>
          </p:cNvSpPr>
          <p:nvPr/>
        </p:nvSpPr>
        <p:spPr>
          <a:xfrm>
            <a:off x="9284512" y="4559569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Business systems (structured)</a:t>
            </a:r>
          </a:p>
        </p:txBody>
      </p:sp>
      <p:sp>
        <p:nvSpPr>
          <p:cNvPr id="118" name="Title 1">
            <a:extLst>
              <a:ext uri="{FF2B5EF4-FFF2-40B4-BE49-F238E27FC236}">
                <a16:creationId xmlns:a16="http://schemas.microsoft.com/office/drawing/2014/main" id="{3B842FF3-608B-4CD7-BC70-A55C9BAB7828}"/>
              </a:ext>
            </a:extLst>
          </p:cNvPr>
          <p:cNvSpPr txBox="1">
            <a:spLocks/>
          </p:cNvSpPr>
          <p:nvPr/>
        </p:nvSpPr>
        <p:spPr>
          <a:xfrm>
            <a:off x="9406509" y="2538174"/>
            <a:ext cx="1070816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Real time applications</a:t>
            </a:r>
          </a:p>
        </p:txBody>
      </p:sp>
      <p:pic>
        <p:nvPicPr>
          <p:cNvPr id="119" name="Graphic 118">
            <a:extLst>
              <a:ext uri="{FF2B5EF4-FFF2-40B4-BE49-F238E27FC236}">
                <a16:creationId xmlns:a16="http://schemas.microsoft.com/office/drawing/2014/main" id="{2DF8A1FA-C736-4B57-878D-19A8F0C6868C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9737279" y="2128714"/>
            <a:ext cx="409276" cy="386538"/>
          </a:xfrm>
          <a:prstGeom prst="rect">
            <a:avLst/>
          </a:prstGeom>
        </p:spPr>
      </p:pic>
      <p:pic>
        <p:nvPicPr>
          <p:cNvPr id="120" name="Graphic 119">
            <a:extLst>
              <a:ext uri="{FF2B5EF4-FFF2-40B4-BE49-F238E27FC236}">
                <a16:creationId xmlns:a16="http://schemas.microsoft.com/office/drawing/2014/main" id="{F35F12FE-9EF3-4F65-A21A-46864C05BE03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9745227" y="4167699"/>
            <a:ext cx="406892" cy="359022"/>
          </a:xfrm>
          <a:prstGeom prst="rect">
            <a:avLst/>
          </a:prstGeom>
        </p:spPr>
      </p:pic>
      <p:sp>
        <p:nvSpPr>
          <p:cNvPr id="121" name="Rectangle 120">
            <a:extLst>
              <a:ext uri="{FF2B5EF4-FFF2-40B4-BE49-F238E27FC236}">
                <a16:creationId xmlns:a16="http://schemas.microsoft.com/office/drawing/2014/main" id="{9B59DEC3-5E0B-44C3-B212-D11D740540AB}"/>
              </a:ext>
            </a:extLst>
          </p:cNvPr>
          <p:cNvSpPr/>
          <p:nvPr/>
        </p:nvSpPr>
        <p:spPr>
          <a:xfrm>
            <a:off x="4587332" y="215280"/>
            <a:ext cx="3050604" cy="239521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862C011-1B4C-4FCA-8EEC-9F885C4FF851}"/>
              </a:ext>
            </a:extLst>
          </p:cNvPr>
          <p:cNvSpPr/>
          <p:nvPr/>
        </p:nvSpPr>
        <p:spPr bwMode="auto">
          <a:xfrm>
            <a:off x="4970886" y="5723900"/>
            <a:ext cx="3638554" cy="949818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82DDC78-6169-472A-AC10-DC65FB3B2CAD}"/>
              </a:ext>
            </a:extLst>
          </p:cNvPr>
          <p:cNvSpPr/>
          <p:nvPr/>
        </p:nvSpPr>
        <p:spPr>
          <a:xfrm>
            <a:off x="9054069" y="664341"/>
            <a:ext cx="1814994" cy="450672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 descr="Prijzen - Logische apps | Microsoft Azure">
            <a:extLst>
              <a:ext uri="{FF2B5EF4-FFF2-40B4-BE49-F238E27FC236}">
                <a16:creationId xmlns:a16="http://schemas.microsoft.com/office/drawing/2014/main" id="{5998129E-C822-4E6A-88FB-26849FB00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166" y="596273"/>
            <a:ext cx="860814" cy="451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A9EC1501-BD2F-4A55-80BE-7E7845EF63C7}"/>
              </a:ext>
            </a:extLst>
          </p:cNvPr>
          <p:cNvSpPr txBox="1">
            <a:spLocks/>
          </p:cNvSpPr>
          <p:nvPr/>
        </p:nvSpPr>
        <p:spPr>
          <a:xfrm>
            <a:off x="6603991" y="1086084"/>
            <a:ext cx="1070816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Functions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D25C7214-2999-4AC3-8FD6-AF4964D8BB92}"/>
              </a:ext>
            </a:extLst>
          </p:cNvPr>
          <p:cNvCxnSpPr>
            <a:cxnSpLocks/>
          </p:cNvCxnSpPr>
          <p:nvPr/>
        </p:nvCxnSpPr>
        <p:spPr>
          <a:xfrm flipV="1">
            <a:off x="5443316" y="2515254"/>
            <a:ext cx="0" cy="282686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EE10709-5E16-4285-A7A8-B878509B559A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5419641" y="594468"/>
            <a:ext cx="455387" cy="455387"/>
          </a:xfrm>
          <a:prstGeom prst="rect">
            <a:avLst/>
          </a:prstGeom>
        </p:spPr>
      </p:pic>
      <p:sp>
        <p:nvSpPr>
          <p:cNvPr id="123" name="Title 1">
            <a:extLst>
              <a:ext uri="{FF2B5EF4-FFF2-40B4-BE49-F238E27FC236}">
                <a16:creationId xmlns:a16="http://schemas.microsoft.com/office/drawing/2014/main" id="{4FB97211-1412-4CAB-9E9D-8C6A3F156A34}"/>
              </a:ext>
            </a:extLst>
          </p:cNvPr>
          <p:cNvSpPr txBox="1">
            <a:spLocks/>
          </p:cNvSpPr>
          <p:nvPr/>
        </p:nvSpPr>
        <p:spPr>
          <a:xfrm>
            <a:off x="5280483" y="1086084"/>
            <a:ext cx="706807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SQL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67FF22-9BE7-45D2-81A2-BA62B37609F7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4884233" y="618384"/>
            <a:ext cx="313314" cy="414851"/>
          </a:xfrm>
          <a:prstGeom prst="rect">
            <a:avLst/>
          </a:prstGeom>
        </p:spPr>
      </p:pic>
      <p:sp>
        <p:nvSpPr>
          <p:cNvPr id="124" name="Title 1">
            <a:extLst>
              <a:ext uri="{FF2B5EF4-FFF2-40B4-BE49-F238E27FC236}">
                <a16:creationId xmlns:a16="http://schemas.microsoft.com/office/drawing/2014/main" id="{0EE8CB00-91E8-458E-93EF-35EA0C0A0C1B}"/>
              </a:ext>
            </a:extLst>
          </p:cNvPr>
          <p:cNvSpPr txBox="1">
            <a:spLocks/>
          </p:cNvSpPr>
          <p:nvPr/>
        </p:nvSpPr>
        <p:spPr>
          <a:xfrm>
            <a:off x="4679198" y="1086084"/>
            <a:ext cx="706807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Power</a:t>
            </a:r>
          </a:p>
          <a:p>
            <a:pPr algn="ctr">
              <a:lnSpc>
                <a:spcPct val="100000"/>
              </a:lnSpc>
              <a:defRPr/>
            </a:pPr>
            <a:r>
              <a:rPr lang="en-US" sz="1050" spc="0" dirty="0">
                <a:solidFill>
                  <a:prstClr val="white"/>
                </a:solidFill>
                <a:latin typeface="Calibri" panose="020F0502020204030204"/>
              </a:rPr>
              <a:t>BI</a:t>
            </a:r>
            <a:endParaRPr sz="1050" spc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D5BBC46-1AEB-46CD-B027-9110B7C8F61B}"/>
              </a:ext>
            </a:extLst>
          </p:cNvPr>
          <p:cNvSpPr/>
          <p:nvPr/>
        </p:nvSpPr>
        <p:spPr>
          <a:xfrm>
            <a:off x="4897435" y="3991030"/>
            <a:ext cx="3765146" cy="2720701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16FFCA34-467D-45FF-90EA-11D9B9ADACDE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</p:spTree>
    <p:extLst>
      <p:ext uri="{BB962C8B-B14F-4D97-AF65-F5344CB8AC3E}">
        <p14:creationId xmlns:p14="http://schemas.microsoft.com/office/powerpoint/2010/main" val="33586770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63" grpId="0" animBg="1"/>
      <p:bldP spid="10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9723F-B20E-164E-B325-9BDE13946F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948612"/>
            <a:ext cx="10825843" cy="5564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Links with further resources: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Azure IoT Show – Deep Dive </a:t>
            </a:r>
          </a:p>
          <a:p>
            <a:r>
              <a:rPr lang="en-US" dirty="0">
                <a:hlinkClick r:id="rId2"/>
              </a:rPr>
              <a:t>https://channel9.msdn.com/Shows/Internet-of-Things-Show/Deep-Dive-Analyzing-IoT-data-using-Time-Series-Insights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Time Series Insight Documentation </a:t>
            </a:r>
          </a:p>
          <a:p>
            <a:r>
              <a:rPr lang="en-US" dirty="0">
                <a:hlinkClick r:id="rId3"/>
              </a:rPr>
              <a:t>https://docs.microsoft.com/en-us/azure/time-series-insights/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MS Learn module </a:t>
            </a:r>
          </a:p>
          <a:p>
            <a:r>
              <a:rPr lang="en-US" dirty="0">
                <a:hlinkClick r:id="rId4"/>
              </a:rPr>
              <a:t>https://docs.microsoft.com/en-us/learn/modules/explore-analyze-time-series-insights/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AZ 220 Reference </a:t>
            </a:r>
          </a:p>
          <a:p>
            <a:r>
              <a:rPr lang="en-US" dirty="0">
                <a:hlinkClick r:id="rId5"/>
              </a:rPr>
              <a:t>https://docs.microsoft.com/en-us/learn/certifications/exams/az-220</a:t>
            </a:r>
            <a:r>
              <a:rPr lang="en-US" dirty="0"/>
              <a:t>  </a:t>
            </a:r>
          </a:p>
          <a:p>
            <a:endParaRPr lang="en-US" dirty="0"/>
          </a:p>
          <a:p>
            <a:pPr algn="l"/>
            <a:r>
              <a:rPr lang="en-US" dirty="0"/>
              <a:t>Cloud Skills Challenge - Azure IoT Developer</a:t>
            </a:r>
          </a:p>
          <a:p>
            <a:r>
              <a:rPr lang="en-US" dirty="0">
                <a:hlinkClick r:id="rId6"/>
              </a:rPr>
              <a:t>Cloud Skills Challenge | Azure IoT Developer | Microsoft Learn</a:t>
            </a:r>
            <a:endParaRPr lang="en-NL" dirty="0"/>
          </a:p>
          <a:p>
            <a:endParaRPr lang="en-US" dirty="0"/>
          </a:p>
          <a:p>
            <a:pPr algn="l"/>
            <a:r>
              <a:rPr lang="en-US" dirty="0"/>
              <a:t>Personal blog about IoT, Azure IoT, and Azure IoT Edge</a:t>
            </a:r>
          </a:p>
          <a:p>
            <a:pPr algn="l"/>
            <a:r>
              <a:rPr lang="en-US" dirty="0">
                <a:hlinkClick r:id="rId7"/>
              </a:rPr>
              <a:t>blog.vandevelde-online.com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6204"/>
            <a:ext cx="5363275" cy="307777"/>
          </a:xfrm>
        </p:spPr>
        <p:txBody>
          <a:bodyPr/>
          <a:lstStyle/>
          <a:p>
            <a:r>
              <a:rPr lang="en-US" sz="2000" dirty="0"/>
              <a:t>Call to Action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</p:spTree>
    <p:extLst>
      <p:ext uri="{BB962C8B-B14F-4D97-AF65-F5344CB8AC3E}">
        <p14:creationId xmlns:p14="http://schemas.microsoft.com/office/powerpoint/2010/main" val="122471455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31715-7164-CF4C-8D62-2EAC8B0A6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9" y="3619739"/>
            <a:ext cx="9144000" cy="498598"/>
          </a:xfrm>
        </p:spPr>
        <p:txBody>
          <a:bodyPr/>
          <a:lstStyle/>
          <a:p>
            <a:r>
              <a:rPr lang="en-US" sz="3600" dirty="0">
                <a:latin typeface="+mn-lt"/>
              </a:rPr>
              <a:t>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29F36-8B32-674F-AEF9-E639CF61F1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2469" y="4561250"/>
            <a:ext cx="9144000" cy="1231106"/>
          </a:xfrm>
        </p:spPr>
        <p:txBody>
          <a:bodyPr/>
          <a:lstStyle/>
          <a:p>
            <a:r>
              <a:rPr lang="en-US" b="1" dirty="0"/>
              <a:t>Sander van de Velde</a:t>
            </a:r>
          </a:p>
          <a:p>
            <a:r>
              <a:rPr lang="en-US" dirty="0"/>
              <a:t>IoT Solution Architect</a:t>
            </a:r>
          </a:p>
          <a:p>
            <a:r>
              <a:rPr lang="en-US" dirty="0"/>
              <a:t>Atos</a:t>
            </a:r>
          </a:p>
          <a:p>
            <a:r>
              <a:rPr lang="en-US" dirty="0"/>
              <a:t>MVP Azure IoT</a:t>
            </a:r>
          </a:p>
          <a:p>
            <a:r>
              <a:rPr lang="en-US" dirty="0"/>
              <a:t>@svelde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A3977C3-D068-4E16-99C9-44134E27C986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A0E7A50-F3D5-4B59-8E5E-B7AB1A73D134}"/>
              </a:ext>
            </a:extLst>
          </p:cNvPr>
          <p:cNvSpPr txBox="1">
            <a:spLocks/>
          </p:cNvSpPr>
          <p:nvPr/>
        </p:nvSpPr>
        <p:spPr>
          <a:xfrm>
            <a:off x="553586" y="2665371"/>
            <a:ext cx="9144000" cy="581698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5264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CF3C9D90-66D6-4F08-8155-852630401C87}"/>
              </a:ext>
            </a:extLst>
          </p:cNvPr>
          <p:cNvSpPr/>
          <p:nvPr/>
        </p:nvSpPr>
        <p:spPr>
          <a:xfrm>
            <a:off x="2369389" y="2820234"/>
            <a:ext cx="3577086" cy="1714921"/>
          </a:xfrm>
          <a:prstGeom prst="rect">
            <a:avLst/>
          </a:pr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  <a:effectLst>
            <a:glow rad="228600">
              <a:schemeClr val="accent3">
                <a:lumMod val="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04B6D56-3093-4346-94EF-9BF79C523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10430257" cy="800219"/>
          </a:xfrm>
        </p:spPr>
        <p:txBody>
          <a:bodyPr/>
          <a:lstStyle/>
          <a:p>
            <a:r>
              <a:rPr lang="en-US" sz="3200" dirty="0">
                <a:solidFill>
                  <a:srgbClr val="000000"/>
                </a:solidFill>
              </a:rPr>
              <a:t>Flight into IoT</a:t>
            </a:r>
            <a:r>
              <a:rPr lang="en-US" sz="3200" b="1" dirty="0">
                <a:solidFill>
                  <a:srgbClr val="000000"/>
                </a:solidFill>
              </a:rPr>
              <a:t> </a:t>
            </a:r>
            <a:br>
              <a:rPr lang="en-US" sz="2000" b="1" dirty="0">
                <a:solidFill>
                  <a:srgbClr val="000000"/>
                </a:solidFill>
              </a:rPr>
            </a:br>
            <a:r>
              <a:rPr lang="en-US" sz="2000" b="1" dirty="0">
                <a:solidFill>
                  <a:srgbClr val="000000"/>
                </a:solidFill>
              </a:rPr>
              <a:t>System Diagram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A366D6B-9F05-4A55-9DDD-27B6D598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43538" y="5047497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F664636-490D-4B01-8127-4906677613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72778" y="3109423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0E09CA0-D4C7-4BE7-BD5A-924A07D5CD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83178" y="3104453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CBE74A6-8B6E-4E4E-AB10-F30C4A1BA2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23305" y="1124108"/>
            <a:ext cx="1067328" cy="106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A4407AE8-9851-4F91-8259-56E27D5D8D0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482466" y="5047497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A165D136-B862-478D-A137-40EA38C7052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031866" y="1272010"/>
            <a:ext cx="771525" cy="7715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220E2C3-3AC8-4E9D-9E2B-D6A1C80FA3BB}"/>
              </a:ext>
            </a:extLst>
          </p:cNvPr>
          <p:cNvSpPr txBox="1"/>
          <p:nvPr/>
        </p:nvSpPr>
        <p:spPr>
          <a:xfrm>
            <a:off x="2103278" y="6124952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Device Provisioning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Service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841752-2C11-4A02-BCD2-7588BE03445C}"/>
              </a:ext>
            </a:extLst>
          </p:cNvPr>
          <p:cNvSpPr txBox="1"/>
          <p:nvPr/>
        </p:nvSpPr>
        <p:spPr>
          <a:xfrm>
            <a:off x="7047142" y="2191436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Logic </a:t>
            </a:r>
          </a:p>
          <a:p>
            <a:pPr algn="ctr"/>
            <a:r>
              <a:rPr lang="en-GB" sz="1400" dirty="0">
                <a:solidFill>
                  <a:srgbClr val="000000"/>
                </a:solidFill>
              </a:rPr>
              <a:t>App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D4377F-5E7B-4F47-A271-6BC4AA88140E}"/>
              </a:ext>
            </a:extLst>
          </p:cNvPr>
          <p:cNvSpPr txBox="1"/>
          <p:nvPr/>
        </p:nvSpPr>
        <p:spPr>
          <a:xfrm>
            <a:off x="4592876" y="6124952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Stream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Analytics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FFF59A-EC4B-48B6-9D6D-AEE6DDD47000}"/>
              </a:ext>
            </a:extLst>
          </p:cNvPr>
          <p:cNvSpPr txBox="1"/>
          <p:nvPr/>
        </p:nvSpPr>
        <p:spPr>
          <a:xfrm>
            <a:off x="4563636" y="4063217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Time Series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Insights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C9352574-35DF-4000-A159-BC6BECEFF64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427044" y="5047497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Graphic 22" descr="Airplane outline">
            <a:extLst>
              <a:ext uri="{FF2B5EF4-FFF2-40B4-BE49-F238E27FC236}">
                <a16:creationId xmlns:a16="http://schemas.microsoft.com/office/drawing/2014/main" id="{FBA5D8D6-F97C-47F3-98BB-03630368D44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10837" y="3077180"/>
            <a:ext cx="914400" cy="914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33F5281-C0DD-46D1-B5B2-F7AF53C8A444}"/>
              </a:ext>
            </a:extLst>
          </p:cNvPr>
          <p:cNvSpPr txBox="1"/>
          <p:nvPr/>
        </p:nvSpPr>
        <p:spPr>
          <a:xfrm>
            <a:off x="2103278" y="2820234"/>
            <a:ext cx="1619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IoT Hub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5DF5B8-C731-4330-97B5-A754DCABFCC8}"/>
              </a:ext>
            </a:extLst>
          </p:cNvPr>
          <p:cNvSpPr txBox="1"/>
          <p:nvPr/>
        </p:nvSpPr>
        <p:spPr>
          <a:xfrm>
            <a:off x="4607800" y="2227661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Service Bus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Queue</a:t>
            </a:r>
          </a:p>
        </p:txBody>
      </p:sp>
      <p:pic>
        <p:nvPicPr>
          <p:cNvPr id="26" name="Graphic 25" descr="Gears outline">
            <a:extLst>
              <a:ext uri="{FF2B5EF4-FFF2-40B4-BE49-F238E27FC236}">
                <a16:creationId xmlns:a16="http://schemas.microsoft.com/office/drawing/2014/main" id="{256B783B-2D0E-433C-B18B-AD36DD4250E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578503" y="1200572"/>
            <a:ext cx="914400" cy="914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DF00A37-78D5-4E1D-A67E-A50FD90787FB}"/>
              </a:ext>
            </a:extLst>
          </p:cNvPr>
          <p:cNvSpPr txBox="1"/>
          <p:nvPr/>
        </p:nvSpPr>
        <p:spPr>
          <a:xfrm>
            <a:off x="7047142" y="6232672"/>
            <a:ext cx="1619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Power BI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66B1BE-D67A-41DC-A4D3-EF2B4CFB4F2E}"/>
              </a:ext>
            </a:extLst>
          </p:cNvPr>
          <p:cNvSpPr txBox="1"/>
          <p:nvPr/>
        </p:nvSpPr>
        <p:spPr>
          <a:xfrm>
            <a:off x="9225875" y="2191435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3</a:t>
            </a:r>
            <a:r>
              <a:rPr lang="en-GB" sz="1400" baseline="30000" dirty="0">
                <a:solidFill>
                  <a:srgbClr val="000000"/>
                </a:solidFill>
              </a:rPr>
              <a:t>rd</a:t>
            </a:r>
            <a:r>
              <a:rPr lang="en-GB" sz="1400" dirty="0">
                <a:solidFill>
                  <a:srgbClr val="000000"/>
                </a:solidFill>
              </a:rPr>
              <a:t> Party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Services</a:t>
            </a:r>
          </a:p>
        </p:txBody>
      </p:sp>
      <p:cxnSp>
        <p:nvCxnSpPr>
          <p:cNvPr id="29" name="Straight Arrow Connector 34">
            <a:extLst>
              <a:ext uri="{FF2B5EF4-FFF2-40B4-BE49-F238E27FC236}">
                <a16:creationId xmlns:a16="http://schemas.microsoft.com/office/drawing/2014/main" id="{E49CDA07-506C-41F6-8FBB-DA6CA50A1BCB}"/>
              </a:ext>
            </a:extLst>
          </p:cNvPr>
          <p:cNvCxnSpPr>
            <a:cxnSpLocks/>
          </p:cNvCxnSpPr>
          <p:nvPr/>
        </p:nvCxnSpPr>
        <p:spPr>
          <a:xfrm rot="16200000" flipH="1">
            <a:off x="882329" y="3877288"/>
            <a:ext cx="1485844" cy="1714429"/>
          </a:xfrm>
          <a:prstGeom prst="bentConnector2">
            <a:avLst/>
          </a:prstGeom>
          <a:ln w="25400">
            <a:solidFill>
              <a:srgbClr val="000000"/>
            </a:solidFill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BA05B7B-6C19-44C7-8D7F-A252B45A0C99}"/>
              </a:ext>
            </a:extLst>
          </p:cNvPr>
          <p:cNvCxnSpPr>
            <a:cxnSpLocks/>
            <a:stCxn id="23" idx="3"/>
            <a:endCxn id="14" idx="1"/>
          </p:cNvCxnSpPr>
          <p:nvPr/>
        </p:nvCxnSpPr>
        <p:spPr>
          <a:xfrm>
            <a:off x="1225237" y="3534380"/>
            <a:ext cx="1257941" cy="0"/>
          </a:xfrm>
          <a:prstGeom prst="straightConnector1">
            <a:avLst/>
          </a:prstGeom>
          <a:ln w="25400">
            <a:solidFill>
              <a:srgbClr val="000000"/>
            </a:solidFill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D971ED5-8CFE-4EFB-BA9C-DE89C603D933}"/>
              </a:ext>
            </a:extLst>
          </p:cNvPr>
          <p:cNvCxnSpPr>
            <a:cxnSpLocks/>
          </p:cNvCxnSpPr>
          <p:nvPr/>
        </p:nvCxnSpPr>
        <p:spPr>
          <a:xfrm flipH="1">
            <a:off x="2912393" y="3964307"/>
            <a:ext cx="712" cy="1083191"/>
          </a:xfrm>
          <a:prstGeom prst="straightConnector1">
            <a:avLst/>
          </a:prstGeom>
          <a:ln w="25400">
            <a:solidFill>
              <a:srgbClr val="000000"/>
            </a:solidFill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A40474A-3DA2-43E1-A46B-D7F671BBF26D}"/>
              </a:ext>
            </a:extLst>
          </p:cNvPr>
          <p:cNvCxnSpPr>
            <a:cxnSpLocks/>
            <a:stCxn id="14" idx="3"/>
            <a:endCxn id="13" idx="1"/>
          </p:cNvCxnSpPr>
          <p:nvPr/>
        </p:nvCxnSpPr>
        <p:spPr>
          <a:xfrm>
            <a:off x="3343031" y="3534380"/>
            <a:ext cx="1629747" cy="4970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45">
            <a:extLst>
              <a:ext uri="{FF2B5EF4-FFF2-40B4-BE49-F238E27FC236}">
                <a16:creationId xmlns:a16="http://schemas.microsoft.com/office/drawing/2014/main" id="{55815DAF-A991-4809-979C-79B32D653C5E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>
            <a:off x="3343031" y="3534380"/>
            <a:ext cx="1600507" cy="1943044"/>
          </a:xfrm>
          <a:prstGeom prst="bentConnector3">
            <a:avLst>
              <a:gd name="adj1" fmla="val 50000"/>
            </a:avLst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5D27DF0-5E62-430F-AD21-6F39BD935304}"/>
              </a:ext>
            </a:extLst>
          </p:cNvPr>
          <p:cNvCxnSpPr>
            <a:cxnSpLocks/>
            <a:stCxn id="12" idx="3"/>
            <a:endCxn id="22" idx="1"/>
          </p:cNvCxnSpPr>
          <p:nvPr/>
        </p:nvCxnSpPr>
        <p:spPr>
          <a:xfrm>
            <a:off x="5803391" y="5477424"/>
            <a:ext cx="1623653" cy="0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45">
            <a:extLst>
              <a:ext uri="{FF2B5EF4-FFF2-40B4-BE49-F238E27FC236}">
                <a16:creationId xmlns:a16="http://schemas.microsoft.com/office/drawing/2014/main" id="{BA81BA54-911D-4C53-AC51-E349B51BAA43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 flipV="1">
            <a:off x="3343031" y="1657773"/>
            <a:ext cx="1688835" cy="1876607"/>
          </a:xfrm>
          <a:prstGeom prst="bentConnector3">
            <a:avLst>
              <a:gd name="adj1" fmla="val 47359"/>
            </a:avLst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2C8C1C-2947-4BDA-B631-BE9C151A1037}"/>
              </a:ext>
            </a:extLst>
          </p:cNvPr>
          <p:cNvCxnSpPr>
            <a:cxnSpLocks/>
            <a:stCxn id="17" idx="3"/>
            <a:endCxn id="15" idx="1"/>
          </p:cNvCxnSpPr>
          <p:nvPr/>
        </p:nvCxnSpPr>
        <p:spPr>
          <a:xfrm flipV="1">
            <a:off x="5803391" y="1657772"/>
            <a:ext cx="1519914" cy="1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289408F-801C-4F0F-9E01-9CE8289B1552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8390633" y="1657772"/>
            <a:ext cx="1187870" cy="0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D6C59174-B7A4-4394-A3B4-217FCB9E7F4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198" y="1654262"/>
            <a:ext cx="1574534" cy="157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244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9723F-B20E-164E-B325-9BDE13946F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1" y="4475131"/>
            <a:ext cx="10825843" cy="113261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lt"/>
              </a:rPr>
              <a:t>From a Data Scientist perspective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 want to see if there is a certain trend in the data</a:t>
            </a:r>
          </a:p>
          <a:p>
            <a:r>
              <a:rPr lang="en-US" dirty="0"/>
              <a:t>I have a suspicion about the existence of certain anomalies that I would like to see confirmed </a:t>
            </a:r>
          </a:p>
          <a:p>
            <a:r>
              <a:rPr lang="en-US" dirty="0"/>
              <a:t>Etc.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990816" cy="615553"/>
          </a:xfrm>
        </p:spPr>
        <p:txBody>
          <a:bodyPr/>
          <a:lstStyle/>
          <a:p>
            <a:r>
              <a:rPr lang="en-US" sz="2000" dirty="0"/>
              <a:t>Airplane data is arriving at the IoT Hub, what now?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17C75FB-24AE-4001-9FB3-72DAAE8D13A9}"/>
              </a:ext>
            </a:extLst>
          </p:cNvPr>
          <p:cNvSpPr txBox="1">
            <a:spLocks/>
          </p:cNvSpPr>
          <p:nvPr/>
        </p:nvSpPr>
        <p:spPr>
          <a:xfrm>
            <a:off x="588263" y="1565575"/>
            <a:ext cx="10825843" cy="5416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rgbClr val="505050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i="0" kern="1200" spc="0" baseline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200" b="0" i="0" kern="1200" spc="0" baseline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lt"/>
              </a:rPr>
              <a:t>Questions, Questions, Questions</a:t>
            </a:r>
          </a:p>
          <a:p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3D4A5CD-14BA-4F7F-9359-008DBF9DD3A1}"/>
              </a:ext>
            </a:extLst>
          </p:cNvPr>
          <p:cNvSpPr txBox="1">
            <a:spLocks/>
          </p:cNvSpPr>
          <p:nvPr/>
        </p:nvSpPr>
        <p:spPr>
          <a:xfrm>
            <a:off x="588262" y="2472068"/>
            <a:ext cx="10825843" cy="11326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rgbClr val="505050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i="0" kern="1200" spc="0" baseline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200" b="0" i="0" kern="1200" spc="0" baseline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lt"/>
              </a:rPr>
              <a:t>From an Operator perspective</a:t>
            </a:r>
          </a:p>
          <a:p>
            <a:r>
              <a:rPr lang="en-US" dirty="0"/>
              <a:t>Can I get a sneak peak on telemetry currently arriving?</a:t>
            </a:r>
          </a:p>
          <a:p>
            <a:r>
              <a:rPr lang="en-US" dirty="0"/>
              <a:t>Can I compare telemetry of a specific flight, even from 15 years ago? Within seconds?</a:t>
            </a:r>
          </a:p>
          <a:p>
            <a:r>
              <a:rPr 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7627423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1345388-F9D4-43A1-991B-575A8A3BF3A4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368" name="Title 1">
            <a:extLst>
              <a:ext uri="{FF2B5EF4-FFF2-40B4-BE49-F238E27FC236}">
                <a16:creationId xmlns:a16="http://schemas.microsoft.com/office/drawing/2014/main" id="{F0858AD0-8637-4D52-B1A6-9F8A9792A329}"/>
              </a:ext>
            </a:extLst>
          </p:cNvPr>
          <p:cNvSpPr txBox="1">
            <a:spLocks/>
          </p:cNvSpPr>
          <p:nvPr/>
        </p:nvSpPr>
        <p:spPr>
          <a:xfrm>
            <a:off x="663029" y="445512"/>
            <a:ext cx="7894375" cy="403137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sz="2745" strike="noStrik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pc="-49" dirty="0">
                <a:ln w="3175">
                  <a:noFill/>
                </a:ln>
                <a:solidFill>
                  <a:srgbClr val="FFFFFF"/>
                </a:solidFill>
                <a:latin typeface="Segoe UI Semibold"/>
                <a:ea typeface="+mn-ea"/>
                <a:cs typeface="Segoe UI" pitchFamily="34" charset="0"/>
              </a:rPr>
              <a:t>Azure Time Series Insights (TSI)</a:t>
            </a:r>
          </a:p>
        </p:txBody>
      </p:sp>
      <p:sp>
        <p:nvSpPr>
          <p:cNvPr id="369" name="Title 1">
            <a:extLst>
              <a:ext uri="{FF2B5EF4-FFF2-40B4-BE49-F238E27FC236}">
                <a16:creationId xmlns:a16="http://schemas.microsoft.com/office/drawing/2014/main" id="{C21C5273-97EA-440F-95BC-C4E93ED70F02}"/>
              </a:ext>
            </a:extLst>
          </p:cNvPr>
          <p:cNvSpPr txBox="1">
            <a:spLocks/>
          </p:cNvSpPr>
          <p:nvPr/>
        </p:nvSpPr>
        <p:spPr>
          <a:xfrm>
            <a:off x="663029" y="1215519"/>
            <a:ext cx="7008729" cy="55399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sz="2000" b="1" spc="0" dirty="0">
                <a:solidFill>
                  <a:schemeClr val="bg1"/>
                </a:solidFill>
                <a:latin typeface="Calibri Light" panose="020F0302020204030204"/>
              </a:rPr>
              <a:t>A fully managed (platform as a service - PaaS) solution built for IoT</a:t>
            </a:r>
            <a:endParaRPr sz="1600" b="1" spc="0" dirty="0">
              <a:solidFill>
                <a:schemeClr val="bg1"/>
              </a:solidFill>
              <a:latin typeface="Calibri Light" panose="020F0302020204030204"/>
            </a:endParaRPr>
          </a:p>
          <a:p>
            <a:pPr>
              <a:lnSpc>
                <a:spcPct val="100000"/>
              </a:lnSpc>
              <a:defRPr/>
            </a:pPr>
            <a:r>
              <a:rPr sz="1600" b="1" spc="0" dirty="0">
                <a:solidFill>
                  <a:schemeClr val="bg1"/>
                </a:solidFill>
                <a:latin typeface="Calibri Light" panose="020F0302020204030204"/>
              </a:rPr>
              <a:t> </a:t>
            </a:r>
          </a:p>
        </p:txBody>
      </p: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D7206EF5-C5CB-4F83-A0E7-2E6AE07D4BC0}"/>
              </a:ext>
            </a:extLst>
          </p:cNvPr>
          <p:cNvGrpSpPr/>
          <p:nvPr/>
        </p:nvGrpSpPr>
        <p:grpSpPr>
          <a:xfrm>
            <a:off x="6492068" y="2526845"/>
            <a:ext cx="2157662" cy="1887089"/>
            <a:chOff x="6492068" y="2126336"/>
            <a:chExt cx="2129268" cy="1887089"/>
          </a:xfrm>
        </p:grpSpPr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D829871F-1E1D-453F-9A65-9AA822E38622}"/>
                </a:ext>
              </a:extLst>
            </p:cNvPr>
            <p:cNvSpPr/>
            <p:nvPr/>
          </p:nvSpPr>
          <p:spPr>
            <a:xfrm>
              <a:off x="6492068" y="3354783"/>
              <a:ext cx="2129268" cy="65864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/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b="1" dirty="0">
                  <a:solidFill>
                    <a:schemeClr val="bg1"/>
                  </a:solidFill>
                  <a:latin typeface="Calibri Light" panose="020F0302020204030204"/>
                </a:rPr>
                <a:t>Use rich analytics APIs and UX </a:t>
              </a:r>
            </a:p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Calibri" panose="020F0502020204030204"/>
                </a:rPr>
                <a:t>for ad-hoc exploration and operational intelligence</a:t>
              </a:r>
            </a:p>
          </p:txBody>
        </p:sp>
        <p:pic>
          <p:nvPicPr>
            <p:cNvPr id="372" name="Graphic 371">
              <a:extLst>
                <a:ext uri="{FF2B5EF4-FFF2-40B4-BE49-F238E27FC236}">
                  <a16:creationId xmlns:a16="http://schemas.microsoft.com/office/drawing/2014/main" id="{15B421C4-29B3-4A0C-BA32-65DBAED91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947102" y="2126336"/>
              <a:ext cx="1219200" cy="914400"/>
            </a:xfrm>
            <a:prstGeom prst="rect">
              <a:avLst/>
            </a:prstGeom>
          </p:spPr>
        </p:pic>
      </p:grpSp>
      <p:grpSp>
        <p:nvGrpSpPr>
          <p:cNvPr id="373" name="Group 372">
            <a:extLst>
              <a:ext uri="{FF2B5EF4-FFF2-40B4-BE49-F238E27FC236}">
                <a16:creationId xmlns:a16="http://schemas.microsoft.com/office/drawing/2014/main" id="{43AB9E89-2050-4578-9099-C856362729CA}"/>
              </a:ext>
            </a:extLst>
          </p:cNvPr>
          <p:cNvGrpSpPr/>
          <p:nvPr/>
        </p:nvGrpSpPr>
        <p:grpSpPr>
          <a:xfrm>
            <a:off x="3780811" y="2444462"/>
            <a:ext cx="1909460" cy="2163371"/>
            <a:chOff x="3780811" y="2043953"/>
            <a:chExt cx="1909460" cy="2163371"/>
          </a:xfrm>
        </p:grpSpPr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3F4FA9CE-F1D0-4E46-9CA7-43214A7DB907}"/>
                </a:ext>
              </a:extLst>
            </p:cNvPr>
            <p:cNvSpPr/>
            <p:nvPr/>
          </p:nvSpPr>
          <p:spPr>
            <a:xfrm>
              <a:off x="3780811" y="3354783"/>
              <a:ext cx="1909460" cy="852541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b="1" dirty="0">
                  <a:solidFill>
                    <a:schemeClr val="bg1"/>
                  </a:solidFill>
                  <a:latin typeface="Calibri Light" panose="020F0302020204030204"/>
                </a:rPr>
                <a:t>Connect to a variety of data solutions </a:t>
              </a:r>
            </a:p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Calibri" panose="020F0502020204030204"/>
                </a:rPr>
                <a:t>using TSI’s flexible data platform</a:t>
              </a:r>
            </a:p>
          </p:txBody>
        </p:sp>
        <p:pic>
          <p:nvPicPr>
            <p:cNvPr id="375" name="Graphic 374">
              <a:extLst>
                <a:ext uri="{FF2B5EF4-FFF2-40B4-BE49-F238E27FC236}">
                  <a16:creationId xmlns:a16="http://schemas.microsoft.com/office/drawing/2014/main" id="{E2535E11-646A-4C27-A9D5-15547D32A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195958" y="2043953"/>
              <a:ext cx="1079166" cy="1079166"/>
            </a:xfrm>
            <a:prstGeom prst="rect">
              <a:avLst/>
            </a:prstGeom>
          </p:spPr>
        </p:pic>
      </p:grpSp>
      <p:grpSp>
        <p:nvGrpSpPr>
          <p:cNvPr id="376" name="Group 375">
            <a:extLst>
              <a:ext uri="{FF2B5EF4-FFF2-40B4-BE49-F238E27FC236}">
                <a16:creationId xmlns:a16="http://schemas.microsoft.com/office/drawing/2014/main" id="{8209343D-CEAD-46EA-9CDC-DAC2991D1C05}"/>
              </a:ext>
            </a:extLst>
          </p:cNvPr>
          <p:cNvGrpSpPr/>
          <p:nvPr/>
        </p:nvGrpSpPr>
        <p:grpSpPr>
          <a:xfrm>
            <a:off x="518985" y="2506049"/>
            <a:ext cx="2460030" cy="2187962"/>
            <a:chOff x="699257" y="2105540"/>
            <a:chExt cx="2279757" cy="2187962"/>
          </a:xfrm>
        </p:grpSpPr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6D07E637-BD0B-4FCD-88AE-B57BA29D4C7C}"/>
                </a:ext>
              </a:extLst>
            </p:cNvPr>
            <p:cNvSpPr/>
            <p:nvPr/>
          </p:nvSpPr>
          <p:spPr>
            <a:xfrm>
              <a:off x="699257" y="3354783"/>
              <a:ext cx="2279757" cy="938719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/>
            <a:p>
              <a:pPr algn="ctr" defTabSz="932563">
                <a:spcAft>
                  <a:spcPts val="600"/>
                </a:spcAft>
                <a:defRPr/>
              </a:pPr>
              <a:r>
                <a:rPr lang="en-US" sz="1400" b="1" dirty="0">
                  <a:solidFill>
                    <a:schemeClr val="bg1"/>
                  </a:solidFill>
                  <a:latin typeface="Calibri Light" panose="020F0302020204030204"/>
                </a:rPr>
                <a:t>Ingest, process, store, query, and visualize</a:t>
              </a:r>
            </a:p>
            <a:p>
              <a:pPr algn="ctr" defTabSz="932563">
                <a:spcAft>
                  <a:spcPts val="600"/>
                </a:spcAft>
                <a:defRPr/>
              </a:pPr>
              <a:r>
                <a:rPr lang="en-US" sz="14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Calibri" panose="020F0502020204030204"/>
                </a:rPr>
                <a:t>highly contextualized, time-series-optimized, IoT data at scale</a:t>
              </a:r>
            </a:p>
          </p:txBody>
        </p:sp>
        <p:pic>
          <p:nvPicPr>
            <p:cNvPr id="378" name="Graphic 377">
              <a:extLst>
                <a:ext uri="{FF2B5EF4-FFF2-40B4-BE49-F238E27FC236}">
                  <a16:creationId xmlns:a16="http://schemas.microsoft.com/office/drawing/2014/main" id="{BD3F902D-A4D1-47A9-A8CE-A1F70DDB3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316561" y="2105540"/>
              <a:ext cx="955992" cy="955992"/>
            </a:xfrm>
            <a:prstGeom prst="rect">
              <a:avLst/>
            </a:prstGeom>
          </p:spPr>
        </p:pic>
      </p:grp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AE5CD678-40E4-4865-976F-C861D62E2986}"/>
              </a:ext>
            </a:extLst>
          </p:cNvPr>
          <p:cNvGrpSpPr/>
          <p:nvPr/>
        </p:nvGrpSpPr>
        <p:grpSpPr>
          <a:xfrm>
            <a:off x="9423133" y="2502239"/>
            <a:ext cx="1842343" cy="2105594"/>
            <a:chOff x="9423133" y="2101730"/>
            <a:chExt cx="1842343" cy="2105594"/>
          </a:xfrm>
        </p:grpSpPr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55F03F8B-BAE8-44BF-B5F9-EA0E396F5D02}"/>
                </a:ext>
              </a:extLst>
            </p:cNvPr>
            <p:cNvSpPr/>
            <p:nvPr/>
          </p:nvSpPr>
          <p:spPr>
            <a:xfrm>
              <a:off x="9423133" y="3354783"/>
              <a:ext cx="1842343" cy="85254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/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b="1" dirty="0">
                  <a:solidFill>
                    <a:schemeClr val="bg1"/>
                  </a:solidFill>
                  <a:latin typeface="Calibri Light" panose="020F0302020204030204"/>
                </a:rPr>
                <a:t>Use JavaScript SDK </a:t>
              </a:r>
            </a:p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Calibri" panose="020F0502020204030204"/>
                </a:rPr>
                <a:t>for building custom analytics apps on the TSI platform</a:t>
              </a:r>
            </a:p>
          </p:txBody>
        </p:sp>
        <p:pic>
          <p:nvPicPr>
            <p:cNvPr id="381" name="Graphic 380">
              <a:extLst>
                <a:ext uri="{FF2B5EF4-FFF2-40B4-BE49-F238E27FC236}">
                  <a16:creationId xmlns:a16="http://schemas.microsoft.com/office/drawing/2014/main" id="{7EBBDDC4-1B0E-423D-9D7D-0B0C07954E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917514" y="2101730"/>
              <a:ext cx="853580" cy="963612"/>
            </a:xfrm>
            <a:prstGeom prst="rect">
              <a:avLst/>
            </a:prstGeom>
          </p:spPr>
        </p:pic>
      </p:grpSp>
      <p:pic>
        <p:nvPicPr>
          <p:cNvPr id="385" name="Picture 4" descr="Prijzen — Time Series Insights | Microsoft Azure">
            <a:extLst>
              <a:ext uri="{FF2B5EF4-FFF2-40B4-BE49-F238E27FC236}">
                <a16:creationId xmlns:a16="http://schemas.microsoft.com/office/drawing/2014/main" id="{62AEEF41-312A-4A98-9429-4BAE3F83D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046" y="217885"/>
            <a:ext cx="1450124" cy="76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714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3.7037E-7 L 4.16667E-7 0.01898 " pathEditMode="relative" rAng="0" ptsTypes="AA">
                                      <p:cBhvr>
                                        <p:cTn id="9" dur="700" spd="-1000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45833E-6 -1.48148E-6 L -1.45833E-6 0.01898 " pathEditMode="relative" rAng="0" ptsTypes="AA">
                                      <p:cBhvr>
                                        <p:cTn id="14" dur="700" spd="-100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54167E-6 3.7037E-7 L -3.54167E-6 0.01898 " pathEditMode="relative" rAng="0" ptsTypes="AA">
                                      <p:cBhvr>
                                        <p:cTn id="19" dur="700" spd="-1000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1.85185E-6 L 2.5E-6 0.01898 " pathEditMode="relative" rAng="0" ptsTypes="AA">
                                      <p:cBhvr>
                                        <p:cTn id="24" dur="700" spd="-1000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1345388-F9D4-43A1-991B-575A8A3BF3A4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cxnSp>
        <p:nvCxnSpPr>
          <p:cNvPr id="176" name="Connector: Elbow 175">
            <a:extLst>
              <a:ext uri="{FF2B5EF4-FFF2-40B4-BE49-F238E27FC236}">
                <a16:creationId xmlns:a16="http://schemas.microsoft.com/office/drawing/2014/main" id="{3F8C923A-CDF8-4C89-BF51-9443C38E0CAE}"/>
              </a:ext>
            </a:extLst>
          </p:cNvPr>
          <p:cNvCxnSpPr>
            <a:cxnSpLocks/>
          </p:cNvCxnSpPr>
          <p:nvPr/>
        </p:nvCxnSpPr>
        <p:spPr>
          <a:xfrm rot="10800000" flipV="1">
            <a:off x="5864879" y="2465275"/>
            <a:ext cx="2845555" cy="1017074"/>
          </a:xfrm>
          <a:prstGeom prst="bentConnector3">
            <a:avLst>
              <a:gd name="adj1" fmla="val 67337"/>
            </a:avLst>
          </a:prstGeom>
          <a:noFill/>
          <a:ln w="127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miter lim="800000"/>
            <a:tailEnd type="arrow" w="med" len="sm"/>
          </a:ln>
          <a:effectLst/>
        </p:spPr>
      </p:cxnSp>
      <p:sp>
        <p:nvSpPr>
          <p:cNvPr id="183" name="TextBox 182">
            <a:extLst>
              <a:ext uri="{FF2B5EF4-FFF2-40B4-BE49-F238E27FC236}">
                <a16:creationId xmlns:a16="http://schemas.microsoft.com/office/drawing/2014/main" id="{4A2F5FE7-9161-489D-AF70-909FD26BB5B0}"/>
              </a:ext>
            </a:extLst>
          </p:cNvPr>
          <p:cNvSpPr txBox="1"/>
          <p:nvPr/>
        </p:nvSpPr>
        <p:spPr>
          <a:xfrm>
            <a:off x="6726426" y="6195614"/>
            <a:ext cx="158703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Timeseries data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3FAE1259-B80E-457F-B138-B24DDCFC6E00}"/>
              </a:ext>
            </a:extLst>
          </p:cNvPr>
          <p:cNvSpPr txBox="1"/>
          <p:nvPr/>
        </p:nvSpPr>
        <p:spPr>
          <a:xfrm>
            <a:off x="8458967" y="6195614"/>
            <a:ext cx="158703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API requests/returns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1934E3A-FF0F-40E5-81A3-F34687E62716}"/>
              </a:ext>
            </a:extLst>
          </p:cNvPr>
          <p:cNvSpPr txBox="1"/>
          <p:nvPr/>
        </p:nvSpPr>
        <p:spPr>
          <a:xfrm>
            <a:off x="10530988" y="6195614"/>
            <a:ext cx="158703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AI/ML workflow</a:t>
            </a:r>
          </a:p>
        </p:txBody>
      </p: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B00349E0-BCA4-46B3-8575-B0A32EE29BC4}"/>
              </a:ext>
            </a:extLst>
          </p:cNvPr>
          <p:cNvGrpSpPr/>
          <p:nvPr/>
        </p:nvGrpSpPr>
        <p:grpSpPr>
          <a:xfrm>
            <a:off x="6912935" y="2734634"/>
            <a:ext cx="1556050" cy="1814514"/>
            <a:chOff x="6912935" y="2734634"/>
            <a:chExt cx="1556050" cy="1814514"/>
          </a:xfrm>
          <a:solidFill>
            <a:srgbClr val="5B555F"/>
          </a:solidFill>
        </p:grpSpPr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9737E337-D9A3-4501-93F4-7A14484402F9}"/>
                </a:ext>
              </a:extLst>
            </p:cNvPr>
            <p:cNvGrpSpPr/>
            <p:nvPr/>
          </p:nvGrpSpPr>
          <p:grpSpPr>
            <a:xfrm>
              <a:off x="7264352" y="3176902"/>
              <a:ext cx="853216" cy="1372246"/>
              <a:chOff x="7172802" y="3508888"/>
              <a:chExt cx="853216" cy="1372246"/>
            </a:xfrm>
            <a:grpFill/>
          </p:grpSpPr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F103290-7771-43F1-BA96-1EDB451A189E}"/>
                  </a:ext>
                </a:extLst>
              </p:cNvPr>
              <p:cNvSpPr/>
              <p:nvPr/>
            </p:nvSpPr>
            <p:spPr bwMode="auto">
              <a:xfrm>
                <a:off x="7194926" y="4137515"/>
                <a:ext cx="792956" cy="340519"/>
              </a:xfrm>
              <a:custGeom>
                <a:avLst/>
                <a:gdLst>
                  <a:gd name="connsiteX0" fmla="*/ 376237 w 792956"/>
                  <a:gd name="connsiteY0" fmla="*/ 0 h 340519"/>
                  <a:gd name="connsiteX1" fmla="*/ 0 w 792956"/>
                  <a:gd name="connsiteY1" fmla="*/ 138113 h 340519"/>
                  <a:gd name="connsiteX2" fmla="*/ 388144 w 792956"/>
                  <a:gd name="connsiteY2" fmla="*/ 340519 h 340519"/>
                  <a:gd name="connsiteX3" fmla="*/ 792956 w 792956"/>
                  <a:gd name="connsiteY3" fmla="*/ 154782 h 340519"/>
                  <a:gd name="connsiteX4" fmla="*/ 376237 w 792956"/>
                  <a:gd name="connsiteY4" fmla="*/ 0 h 340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2956" h="340519">
                    <a:moveTo>
                      <a:pt x="376237" y="0"/>
                    </a:moveTo>
                    <a:lnTo>
                      <a:pt x="0" y="138113"/>
                    </a:lnTo>
                    <a:lnTo>
                      <a:pt x="388144" y="340519"/>
                    </a:lnTo>
                    <a:lnTo>
                      <a:pt x="792956" y="154782"/>
                    </a:lnTo>
                    <a:lnTo>
                      <a:pt x="376237" y="0"/>
                    </a:lnTo>
                    <a:close/>
                  </a:path>
                </a:pathLst>
              </a:custGeom>
              <a:grp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4BD755FC-024C-4662-AB34-0CD3BAC90D81}"/>
                  </a:ext>
                </a:extLst>
              </p:cNvPr>
              <p:cNvGrpSpPr/>
              <p:nvPr/>
            </p:nvGrpSpPr>
            <p:grpSpPr>
              <a:xfrm>
                <a:off x="7172802" y="3508888"/>
                <a:ext cx="853216" cy="1372246"/>
                <a:chOff x="7551470" y="2878314"/>
                <a:chExt cx="775651" cy="1247496"/>
              </a:xfrm>
              <a:grpFill/>
            </p:grpSpPr>
            <p:sp>
              <p:nvSpPr>
                <p:cNvPr id="192" name="Freeform: Shape 308">
                  <a:extLst>
                    <a:ext uri="{FF2B5EF4-FFF2-40B4-BE49-F238E27FC236}">
                      <a16:creationId xmlns:a16="http://schemas.microsoft.com/office/drawing/2014/main" id="{2FF46330-5B0E-4418-8979-173A0A2CEEC1}"/>
                    </a:ext>
                  </a:extLst>
                </p:cNvPr>
                <p:cNvSpPr/>
                <p:nvPr/>
              </p:nvSpPr>
              <p:spPr>
                <a:xfrm>
                  <a:off x="7551470" y="3426792"/>
                  <a:ext cx="775651" cy="699018"/>
                </a:xfrm>
                <a:custGeom>
                  <a:avLst/>
                  <a:gdLst>
                    <a:gd name="connsiteX0" fmla="*/ 452166 w 457200"/>
                    <a:gd name="connsiteY0" fmla="*/ 74976 h 304800"/>
                    <a:gd name="connsiteX1" fmla="*/ 452166 w 457200"/>
                    <a:gd name="connsiteY1" fmla="*/ 98788 h 304800"/>
                    <a:gd name="connsiteX2" fmla="*/ 220708 w 457200"/>
                    <a:gd name="connsiteY2" fmla="*/ 182608 h 304800"/>
                    <a:gd name="connsiteX3" fmla="*/ 7348 w 457200"/>
                    <a:gd name="connsiteY3" fmla="*/ 95931 h 304800"/>
                    <a:gd name="connsiteX4" fmla="*/ 7348 w 457200"/>
                    <a:gd name="connsiteY4" fmla="*/ 65451 h 304800"/>
                    <a:gd name="connsiteX5" fmla="*/ 220708 w 457200"/>
                    <a:gd name="connsiteY5" fmla="*/ 7348 h 304800"/>
                    <a:gd name="connsiteX6" fmla="*/ 452166 w 457200"/>
                    <a:gd name="connsiteY6" fmla="*/ 74976 h 304800"/>
                    <a:gd name="connsiteX7" fmla="*/ 10205 w 457200"/>
                    <a:gd name="connsiteY7" fmla="*/ 126411 h 304800"/>
                    <a:gd name="connsiteX8" fmla="*/ 220708 w 457200"/>
                    <a:gd name="connsiteY8" fmla="*/ 212136 h 304800"/>
                    <a:gd name="connsiteX9" fmla="*/ 448355 w 457200"/>
                    <a:gd name="connsiteY9" fmla="*/ 129268 h 304800"/>
                    <a:gd name="connsiteX10" fmla="*/ 10205 w 457200"/>
                    <a:gd name="connsiteY10" fmla="*/ 158796 h 304800"/>
                    <a:gd name="connsiteX11" fmla="*/ 220708 w 457200"/>
                    <a:gd name="connsiteY11" fmla="*/ 244521 h 304800"/>
                    <a:gd name="connsiteX12" fmla="*/ 448355 w 457200"/>
                    <a:gd name="connsiteY12" fmla="*/ 161653 h 304800"/>
                    <a:gd name="connsiteX13" fmla="*/ 10205 w 457200"/>
                    <a:gd name="connsiteY13" fmla="*/ 189276 h 304800"/>
                    <a:gd name="connsiteX14" fmla="*/ 220708 w 457200"/>
                    <a:gd name="connsiteY14" fmla="*/ 275001 h 304800"/>
                    <a:gd name="connsiteX15" fmla="*/ 449308 w 457200"/>
                    <a:gd name="connsiteY15" fmla="*/ 192133 h 304800"/>
                    <a:gd name="connsiteX16" fmla="*/ 7348 w 457200"/>
                    <a:gd name="connsiteY16" fmla="*/ 95931 h 304800"/>
                    <a:gd name="connsiteX17" fmla="*/ 7348 w 457200"/>
                    <a:gd name="connsiteY17" fmla="*/ 219756 h 304800"/>
                    <a:gd name="connsiteX18" fmla="*/ 220708 w 457200"/>
                    <a:gd name="connsiteY18" fmla="*/ 306433 h 304800"/>
                    <a:gd name="connsiteX19" fmla="*/ 452166 w 457200"/>
                    <a:gd name="connsiteY19" fmla="*/ 222613 h 304800"/>
                    <a:gd name="connsiteX20" fmla="*/ 452166 w 457200"/>
                    <a:gd name="connsiteY20" fmla="*/ 95931 h 304800"/>
                    <a:gd name="connsiteX21" fmla="*/ 14016 w 457200"/>
                    <a:gd name="connsiteY21" fmla="*/ 68308 h 304800"/>
                    <a:gd name="connsiteX22" fmla="*/ 220708 w 457200"/>
                    <a:gd name="connsiteY22" fmla="*/ 147366 h 304800"/>
                    <a:gd name="connsiteX23" fmla="*/ 439783 w 457200"/>
                    <a:gd name="connsiteY23" fmla="*/ 74976 h 30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57200" h="304800">
                      <a:moveTo>
                        <a:pt x="452166" y="74976"/>
                      </a:moveTo>
                      <a:lnTo>
                        <a:pt x="452166" y="98788"/>
                      </a:lnTo>
                      <a:lnTo>
                        <a:pt x="220708" y="182608"/>
                      </a:lnTo>
                      <a:lnTo>
                        <a:pt x="7348" y="95931"/>
                      </a:lnTo>
                      <a:lnTo>
                        <a:pt x="7348" y="65451"/>
                      </a:lnTo>
                      <a:lnTo>
                        <a:pt x="220708" y="7348"/>
                      </a:lnTo>
                      <a:lnTo>
                        <a:pt x="452166" y="74976"/>
                      </a:lnTo>
                      <a:close/>
                      <a:moveTo>
                        <a:pt x="10205" y="126411"/>
                      </a:moveTo>
                      <a:lnTo>
                        <a:pt x="220708" y="212136"/>
                      </a:lnTo>
                      <a:lnTo>
                        <a:pt x="448355" y="129268"/>
                      </a:lnTo>
                      <a:moveTo>
                        <a:pt x="10205" y="158796"/>
                      </a:moveTo>
                      <a:lnTo>
                        <a:pt x="220708" y="244521"/>
                      </a:lnTo>
                      <a:lnTo>
                        <a:pt x="448355" y="161653"/>
                      </a:lnTo>
                      <a:moveTo>
                        <a:pt x="10205" y="189276"/>
                      </a:moveTo>
                      <a:lnTo>
                        <a:pt x="220708" y="275001"/>
                      </a:lnTo>
                      <a:lnTo>
                        <a:pt x="449308" y="192133"/>
                      </a:lnTo>
                      <a:moveTo>
                        <a:pt x="7348" y="95931"/>
                      </a:moveTo>
                      <a:lnTo>
                        <a:pt x="7348" y="219756"/>
                      </a:lnTo>
                      <a:lnTo>
                        <a:pt x="220708" y="306433"/>
                      </a:lnTo>
                      <a:lnTo>
                        <a:pt x="452166" y="222613"/>
                      </a:lnTo>
                      <a:lnTo>
                        <a:pt x="452166" y="95931"/>
                      </a:lnTo>
                      <a:moveTo>
                        <a:pt x="14016" y="68308"/>
                      </a:moveTo>
                      <a:lnTo>
                        <a:pt x="220708" y="147366"/>
                      </a:lnTo>
                      <a:lnTo>
                        <a:pt x="439783" y="74976"/>
                      </a:lnTo>
                    </a:path>
                  </a:pathLst>
                </a:custGeom>
                <a:grpFill/>
                <a:ln w="19050" cap="sq">
                  <a:solidFill>
                    <a:srgbClr val="EBEBEB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</a:endParaRPr>
                </a:p>
              </p:txBody>
            </p:sp>
            <p:grpSp>
              <p:nvGrpSpPr>
                <p:cNvPr id="193" name="Group 192">
                  <a:extLst>
                    <a:ext uri="{FF2B5EF4-FFF2-40B4-BE49-F238E27FC236}">
                      <a16:creationId xmlns:a16="http://schemas.microsoft.com/office/drawing/2014/main" id="{D5F14C1A-AC37-46F4-8A98-0AFDD1A6C017}"/>
                    </a:ext>
                  </a:extLst>
                </p:cNvPr>
                <p:cNvGrpSpPr/>
                <p:nvPr/>
              </p:nvGrpSpPr>
              <p:grpSpPr>
                <a:xfrm>
                  <a:off x="7621836" y="2878314"/>
                  <a:ext cx="593389" cy="533513"/>
                  <a:chOff x="665019" y="3039690"/>
                  <a:chExt cx="542084" cy="536126"/>
                </a:xfrm>
                <a:grpFill/>
              </p:grpSpPr>
              <p:sp>
                <p:nvSpPr>
                  <p:cNvPr id="194" name="Freeform: Shape 339">
                    <a:extLst>
                      <a:ext uri="{FF2B5EF4-FFF2-40B4-BE49-F238E27FC236}">
                        <a16:creationId xmlns:a16="http://schemas.microsoft.com/office/drawing/2014/main" id="{208AB631-5208-42CF-9FB0-DF62EDFB84C2}"/>
                      </a:ext>
                    </a:extLst>
                  </p:cNvPr>
                  <p:cNvSpPr/>
                  <p:nvPr/>
                </p:nvSpPr>
                <p:spPr>
                  <a:xfrm>
                    <a:off x="818994" y="3039690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7178 h 625792"/>
                      <a:gd name="connsiteX1" fmla="*/ 277178 w 554355"/>
                      <a:gd name="connsiteY1" fmla="*/ 624840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7178"/>
                        </a:moveTo>
                        <a:lnTo>
                          <a:pt x="277178" y="624840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grpFill/>
                  <a:ln w="19050" cap="sq">
                    <a:solidFill>
                      <a:srgbClr val="EBEBEB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95" name="Freeform: Shape 340">
                    <a:extLst>
                      <a:ext uri="{FF2B5EF4-FFF2-40B4-BE49-F238E27FC236}">
                        <a16:creationId xmlns:a16="http://schemas.microsoft.com/office/drawing/2014/main" id="{E1795A96-1725-4ADF-AA84-00DAF337E182}"/>
                      </a:ext>
                    </a:extLst>
                  </p:cNvPr>
                  <p:cNvSpPr/>
                  <p:nvPr/>
                </p:nvSpPr>
                <p:spPr>
                  <a:xfrm>
                    <a:off x="970589" y="3308824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8130 h 625792"/>
                      <a:gd name="connsiteX1" fmla="*/ 277178 w 554355"/>
                      <a:gd name="connsiteY1" fmla="*/ 625793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8130"/>
                        </a:moveTo>
                        <a:lnTo>
                          <a:pt x="277178" y="625793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grpFill/>
                  <a:ln w="19050" cap="sq">
                    <a:solidFill>
                      <a:srgbClr val="EBEBEB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96" name="Freeform: Shape 341">
                    <a:extLst>
                      <a:ext uri="{FF2B5EF4-FFF2-40B4-BE49-F238E27FC236}">
                        <a16:creationId xmlns:a16="http://schemas.microsoft.com/office/drawing/2014/main" id="{9BBEAA79-2C80-42C8-BF98-FB7E44875778}"/>
                      </a:ext>
                    </a:extLst>
                  </p:cNvPr>
                  <p:cNvSpPr/>
                  <p:nvPr/>
                </p:nvSpPr>
                <p:spPr>
                  <a:xfrm>
                    <a:off x="665019" y="3308824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8130 h 625792"/>
                      <a:gd name="connsiteX1" fmla="*/ 277178 w 554355"/>
                      <a:gd name="connsiteY1" fmla="*/ 625793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8130"/>
                        </a:moveTo>
                        <a:lnTo>
                          <a:pt x="277178" y="625793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grpFill/>
                  <a:ln w="19050" cap="sq">
                    <a:solidFill>
                      <a:srgbClr val="EBEBEB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</p:grpSp>
          </p:grpSp>
        </p:grp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B44652E0-B3C2-43A9-9299-093C46BEB467}"/>
                </a:ext>
              </a:extLst>
            </p:cNvPr>
            <p:cNvSpPr/>
            <p:nvPr/>
          </p:nvSpPr>
          <p:spPr bwMode="auto">
            <a:xfrm>
              <a:off x="6912935" y="2734634"/>
              <a:ext cx="1556050" cy="39027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Time Series 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Model</a:t>
              </a:r>
            </a:p>
          </p:txBody>
        </p:sp>
      </p:grp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DE02149B-E656-44ED-ACB0-95407F3DCCB9}"/>
              </a:ext>
            </a:extLst>
          </p:cNvPr>
          <p:cNvCxnSpPr/>
          <p:nvPr/>
        </p:nvCxnSpPr>
        <p:spPr>
          <a:xfrm>
            <a:off x="6313117" y="6272957"/>
            <a:ext cx="340242" cy="0"/>
          </a:xfrm>
          <a:prstGeom prst="line">
            <a:avLst/>
          </a:prstGeom>
          <a:noFill/>
          <a:ln w="28575" cap="flat" cmpd="sng" algn="ctr">
            <a:solidFill>
              <a:srgbClr val="FFFFFF"/>
            </a:solidFill>
            <a:prstDash val="solid"/>
            <a:tailEnd type="none" w="lg" len="med"/>
          </a:ln>
          <a:effectLst/>
        </p:spPr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9499078F-C3A1-46BB-81AE-2F3ABCD44638}"/>
              </a:ext>
            </a:extLst>
          </p:cNvPr>
          <p:cNvCxnSpPr/>
          <p:nvPr/>
        </p:nvCxnSpPr>
        <p:spPr>
          <a:xfrm>
            <a:off x="8045658" y="6272957"/>
            <a:ext cx="340242" cy="0"/>
          </a:xfrm>
          <a:prstGeom prst="line">
            <a:avLst/>
          </a:prstGeom>
          <a:noFill/>
          <a:ln w="28575" cap="flat" cmpd="sng" algn="ctr">
            <a:solidFill>
              <a:srgbClr val="0078D3"/>
            </a:solidFill>
            <a:prstDash val="solid"/>
            <a:tailEnd type="none" w="lg" len="med"/>
          </a:ln>
          <a:effectLst/>
        </p:spPr>
      </p:cxnSp>
      <p:cxnSp>
        <p:nvCxnSpPr>
          <p:cNvPr id="199" name="Connector: Elbow 198">
            <a:extLst>
              <a:ext uri="{FF2B5EF4-FFF2-40B4-BE49-F238E27FC236}">
                <a16:creationId xmlns:a16="http://schemas.microsoft.com/office/drawing/2014/main" id="{526CA164-FA23-4217-B08E-5982532B8BB9}"/>
              </a:ext>
            </a:extLst>
          </p:cNvPr>
          <p:cNvCxnSpPr>
            <a:cxnSpLocks/>
            <a:endCxn id="247" idx="2"/>
          </p:cNvCxnSpPr>
          <p:nvPr/>
        </p:nvCxnSpPr>
        <p:spPr>
          <a:xfrm flipV="1">
            <a:off x="8178441" y="3133585"/>
            <a:ext cx="907339" cy="1084621"/>
          </a:xfrm>
          <a:prstGeom prst="bentConnector2">
            <a:avLst/>
          </a:prstGeom>
          <a:noFill/>
          <a:ln w="127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miter lim="800000"/>
            <a:tailEnd type="arrow" w="med" len="sm"/>
          </a:ln>
          <a:effectLst/>
        </p:spPr>
      </p:cxn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4E771F11-53C7-4190-A537-C437A664D35A}"/>
              </a:ext>
            </a:extLst>
          </p:cNvPr>
          <p:cNvCxnSpPr>
            <a:cxnSpLocks/>
          </p:cNvCxnSpPr>
          <p:nvPr/>
        </p:nvCxnSpPr>
        <p:spPr>
          <a:xfrm flipV="1">
            <a:off x="7684740" y="4613673"/>
            <a:ext cx="0" cy="176913"/>
          </a:xfrm>
          <a:prstGeom prst="straightConnector1">
            <a:avLst/>
          </a:prstGeom>
          <a:noFill/>
          <a:ln w="127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miter lim="800000"/>
            <a:tailEnd type="arrow" w="med" len="sm"/>
          </a:ln>
          <a:effectLst/>
        </p:spPr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0B5A4EB2-206D-400D-9FCA-14DFD9B81C49}"/>
              </a:ext>
            </a:extLst>
          </p:cNvPr>
          <p:cNvCxnSpPr/>
          <p:nvPr/>
        </p:nvCxnSpPr>
        <p:spPr>
          <a:xfrm>
            <a:off x="10117679" y="6272957"/>
            <a:ext cx="340242" cy="0"/>
          </a:xfrm>
          <a:prstGeom prst="line">
            <a:avLst/>
          </a:prstGeom>
          <a:noFill/>
          <a:ln w="28575" cap="flat" cmpd="sng" algn="ctr">
            <a:solidFill>
              <a:srgbClr val="50E6FF"/>
            </a:solidFill>
            <a:prstDash val="solid"/>
            <a:tailEnd type="none" w="lg" len="med"/>
          </a:ln>
          <a:effectLst/>
        </p:spPr>
      </p:cxn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673634BD-81FF-4997-AC14-07CB91921AF7}"/>
              </a:ext>
            </a:extLst>
          </p:cNvPr>
          <p:cNvGrpSpPr/>
          <p:nvPr/>
        </p:nvGrpSpPr>
        <p:grpSpPr>
          <a:xfrm>
            <a:off x="8005897" y="2467941"/>
            <a:ext cx="2742888" cy="2824265"/>
            <a:chOff x="8005897" y="2467941"/>
            <a:chExt cx="2742888" cy="2824265"/>
          </a:xfrm>
        </p:grpSpPr>
        <p:cxnSp>
          <p:nvCxnSpPr>
            <p:cNvPr id="203" name="Connector: Elbow 202">
              <a:extLst>
                <a:ext uri="{FF2B5EF4-FFF2-40B4-BE49-F238E27FC236}">
                  <a16:creationId xmlns:a16="http://schemas.microsoft.com/office/drawing/2014/main" id="{C27D5691-7D01-4076-8D17-5A708F7E9F90}"/>
                </a:ext>
              </a:extLst>
            </p:cNvPr>
            <p:cNvCxnSpPr>
              <a:cxnSpLocks/>
              <a:stCxn id="243" idx="0"/>
            </p:cNvCxnSpPr>
            <p:nvPr/>
          </p:nvCxnSpPr>
          <p:spPr>
            <a:xfrm rot="16200000" flipV="1">
              <a:off x="9956116" y="1941965"/>
              <a:ext cx="266693" cy="1318645"/>
            </a:xfrm>
            <a:prstGeom prst="bentConnector2">
              <a:avLst/>
            </a:prstGeom>
            <a:noFill/>
            <a:ln w="12700" cap="flat" cmpd="sng" algn="ctr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800000"/>
              <a:headEnd type="arrow" w="med" len="sm"/>
              <a:tailEnd type="arrow" w="med" len="sm"/>
            </a:ln>
            <a:effectLst/>
          </p:spPr>
        </p:cxnSp>
        <p:grpSp>
          <p:nvGrpSpPr>
            <p:cNvPr id="204" name="Group 203">
              <a:extLst>
                <a:ext uri="{FF2B5EF4-FFF2-40B4-BE49-F238E27FC236}">
                  <a16:creationId xmlns:a16="http://schemas.microsoft.com/office/drawing/2014/main" id="{97B97C3A-987B-430B-92DB-44EE4898625E}"/>
                </a:ext>
              </a:extLst>
            </p:cNvPr>
            <p:cNvGrpSpPr/>
            <p:nvPr/>
          </p:nvGrpSpPr>
          <p:grpSpPr>
            <a:xfrm>
              <a:off x="8005897" y="4500506"/>
              <a:ext cx="2729744" cy="791700"/>
              <a:chOff x="8005897" y="4500506"/>
              <a:chExt cx="2729744" cy="791700"/>
            </a:xfrm>
          </p:grpSpPr>
          <p:cxnSp>
            <p:nvCxnSpPr>
              <p:cNvPr id="205" name="Connector: Elbow 204">
                <a:extLst>
                  <a:ext uri="{FF2B5EF4-FFF2-40B4-BE49-F238E27FC236}">
                    <a16:creationId xmlns:a16="http://schemas.microsoft.com/office/drawing/2014/main" id="{AAF4B924-E785-471F-A049-8C85669C31C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05897" y="4500506"/>
                <a:ext cx="2729744" cy="613583"/>
              </a:xfrm>
              <a:prstGeom prst="bentConnector2">
                <a:avLst/>
              </a:prstGeom>
              <a:noFill/>
              <a:ln w="12700" cap="flat" cmpd="sng" algn="ctr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headEnd type="arrow" w="med" len="sm"/>
                <a:tailEnd type="arrow" w="med" len="sm"/>
              </a:ln>
              <a:effectLst/>
            </p:spPr>
          </p:cxn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7FED46D2-473D-49D5-8C6E-0BF1E5431776}"/>
                  </a:ext>
                </a:extLst>
              </p:cNvPr>
              <p:cNvGrpSpPr/>
              <p:nvPr/>
            </p:nvGrpSpPr>
            <p:grpSpPr>
              <a:xfrm>
                <a:off x="8903545" y="4924332"/>
                <a:ext cx="367874" cy="367874"/>
                <a:chOff x="9265140" y="6026013"/>
                <a:chExt cx="597408" cy="597408"/>
              </a:xfrm>
            </p:grpSpPr>
            <p:sp>
              <p:nvSpPr>
                <p:cNvPr id="207" name="Oval 206">
                  <a:extLst>
                    <a:ext uri="{FF2B5EF4-FFF2-40B4-BE49-F238E27FC236}">
                      <a16:creationId xmlns:a16="http://schemas.microsoft.com/office/drawing/2014/main" id="{1AA9FB02-1BB5-4F37-B47B-E76DBABBDFDD}"/>
                    </a:ext>
                  </a:extLst>
                </p:cNvPr>
                <p:cNvSpPr/>
                <p:nvPr/>
              </p:nvSpPr>
              <p:spPr bwMode="auto">
                <a:xfrm>
                  <a:off x="9265140" y="6026013"/>
                  <a:ext cx="597408" cy="597408"/>
                </a:xfrm>
                <a:prstGeom prst="ellipse">
                  <a:avLst/>
                </a:prstGeom>
                <a:solidFill>
                  <a:srgbClr val="5B555F"/>
                </a:solidFill>
                <a:ln w="12700" cap="flat" cmpd="sng" algn="ctr">
                  <a:solidFill>
                    <a:schemeClr val="accent3">
                      <a:lumMod val="60000"/>
                      <a:lumOff val="40000"/>
                    </a:schemeClr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08" name="arrow_11" title="Icon of a circle made of two curved arrows">
                  <a:extLst>
                    <a:ext uri="{FF2B5EF4-FFF2-40B4-BE49-F238E27FC236}">
                      <a16:creationId xmlns:a16="http://schemas.microsoft.com/office/drawing/2014/main" id="{72CD39FC-752C-4F60-A11B-986F1F32573D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9406339" y="6173051"/>
                  <a:ext cx="306780" cy="320476"/>
                </a:xfrm>
                <a:custGeom>
                  <a:avLst/>
                  <a:gdLst>
                    <a:gd name="T0" fmla="*/ 310 w 310"/>
                    <a:gd name="T1" fmla="*/ 199 h 322"/>
                    <a:gd name="T2" fmla="*/ 154 w 310"/>
                    <a:gd name="T3" fmla="*/ 322 h 322"/>
                    <a:gd name="T4" fmla="*/ 1 w 310"/>
                    <a:gd name="T5" fmla="*/ 211 h 322"/>
                    <a:gd name="T6" fmla="*/ 304 w 310"/>
                    <a:gd name="T7" fmla="*/ 104 h 322"/>
                    <a:gd name="T8" fmla="*/ 154 w 310"/>
                    <a:gd name="T9" fmla="*/ 0 h 322"/>
                    <a:gd name="T10" fmla="*/ 0 w 310"/>
                    <a:gd name="T11" fmla="*/ 114 h 322"/>
                    <a:gd name="T12" fmla="*/ 299 w 310"/>
                    <a:gd name="T13" fmla="*/ 104 h 322"/>
                    <a:gd name="T14" fmla="*/ 230 w 310"/>
                    <a:gd name="T15" fmla="*/ 104 h 322"/>
                    <a:gd name="T16" fmla="*/ 295 w 310"/>
                    <a:gd name="T17" fmla="*/ 104 h 322"/>
                    <a:gd name="T18" fmla="*/ 304 w 310"/>
                    <a:gd name="T19" fmla="*/ 104 h 322"/>
                    <a:gd name="T20" fmla="*/ 304 w 310"/>
                    <a:gd name="T21" fmla="*/ 29 h 322"/>
                    <a:gd name="T22" fmla="*/ 9 w 310"/>
                    <a:gd name="T23" fmla="*/ 211 h 322"/>
                    <a:gd name="T24" fmla="*/ 75 w 310"/>
                    <a:gd name="T25" fmla="*/ 211 h 322"/>
                    <a:gd name="T26" fmla="*/ 9 w 310"/>
                    <a:gd name="T27" fmla="*/ 211 h 322"/>
                    <a:gd name="T28" fmla="*/ 1 w 310"/>
                    <a:gd name="T29" fmla="*/ 211 h 322"/>
                    <a:gd name="T30" fmla="*/ 1 w 310"/>
                    <a:gd name="T31" fmla="*/ 286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0" h="322">
                      <a:moveTo>
                        <a:pt x="310" y="199"/>
                      </a:moveTo>
                      <a:cubicBezTo>
                        <a:pt x="293" y="270"/>
                        <a:pt x="229" y="322"/>
                        <a:pt x="154" y="322"/>
                      </a:cubicBezTo>
                      <a:cubicBezTo>
                        <a:pt x="83" y="322"/>
                        <a:pt x="22" y="275"/>
                        <a:pt x="1" y="211"/>
                      </a:cubicBezTo>
                      <a:moveTo>
                        <a:pt x="304" y="104"/>
                      </a:moveTo>
                      <a:cubicBezTo>
                        <a:pt x="281" y="43"/>
                        <a:pt x="223" y="0"/>
                        <a:pt x="154" y="0"/>
                      </a:cubicBezTo>
                      <a:cubicBezTo>
                        <a:pt x="82" y="0"/>
                        <a:pt x="20" y="48"/>
                        <a:pt x="0" y="114"/>
                      </a:cubicBezTo>
                      <a:moveTo>
                        <a:pt x="299" y="104"/>
                      </a:moveTo>
                      <a:cubicBezTo>
                        <a:pt x="230" y="104"/>
                        <a:pt x="230" y="104"/>
                        <a:pt x="230" y="104"/>
                      </a:cubicBezTo>
                      <a:moveTo>
                        <a:pt x="295" y="104"/>
                      </a:moveTo>
                      <a:cubicBezTo>
                        <a:pt x="304" y="104"/>
                        <a:pt x="304" y="104"/>
                        <a:pt x="304" y="104"/>
                      </a:cubicBezTo>
                      <a:cubicBezTo>
                        <a:pt x="304" y="29"/>
                        <a:pt x="304" y="29"/>
                        <a:pt x="304" y="29"/>
                      </a:cubicBezTo>
                      <a:moveTo>
                        <a:pt x="9" y="211"/>
                      </a:moveTo>
                      <a:cubicBezTo>
                        <a:pt x="75" y="211"/>
                        <a:pt x="75" y="211"/>
                        <a:pt x="75" y="211"/>
                      </a:cubicBezTo>
                      <a:moveTo>
                        <a:pt x="9" y="211"/>
                      </a:moveTo>
                      <a:cubicBezTo>
                        <a:pt x="1" y="211"/>
                        <a:pt x="1" y="211"/>
                        <a:pt x="1" y="211"/>
                      </a:cubicBezTo>
                      <a:cubicBezTo>
                        <a:pt x="1" y="286"/>
                        <a:pt x="1" y="286"/>
                        <a:pt x="1" y="286"/>
                      </a:cubicBezTo>
                    </a:path>
                  </a:pathLst>
                </a:custGeom>
                <a:noFill/>
                <a:ln w="12700" cap="sq">
                  <a:solidFill>
                    <a:schemeClr val="accent3">
                      <a:lumMod val="60000"/>
                      <a:lumOff val="40000"/>
                    </a:scheme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</a:endParaRPr>
                </a:p>
              </p:txBody>
            </p:sp>
          </p:grpSp>
        </p:grp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95D1E9B2-4E7E-4996-AEE4-CE69005FCE9F}"/>
              </a:ext>
            </a:extLst>
          </p:cNvPr>
          <p:cNvGrpSpPr/>
          <p:nvPr/>
        </p:nvGrpSpPr>
        <p:grpSpPr>
          <a:xfrm>
            <a:off x="411479" y="5955277"/>
            <a:ext cx="11442593" cy="91440"/>
            <a:chOff x="411479" y="5955277"/>
            <a:chExt cx="11442593" cy="91440"/>
          </a:xfrm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943332C9-0558-4D25-B052-07BC8E5245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11675" y="5955277"/>
              <a:ext cx="2152728" cy="91440"/>
            </a:xfrm>
            <a:prstGeom prst="rect">
              <a:avLst/>
            </a:prstGeom>
            <a:solidFill>
              <a:srgbClr val="0078D3"/>
            </a:solidFill>
            <a:ln w="19050">
              <a:noFill/>
            </a:ln>
          </p:spPr>
          <p:txBody>
            <a:bodyPr wrap="square" lIns="102870" tIns="51435" rIns="205740" bIns="51435" anchor="ctr">
              <a:noAutofit/>
            </a:bodyPr>
            <a:lstStyle/>
            <a:p>
              <a:pPr marL="0" marR="0" lvl="0" indent="0" defTabSz="102850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477E5196-BBF9-444A-890F-E3C259263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90555" y="5955277"/>
              <a:ext cx="2126935" cy="91440"/>
            </a:xfrm>
            <a:prstGeom prst="rect">
              <a:avLst/>
            </a:prstGeom>
            <a:solidFill>
              <a:srgbClr val="0078D3">
                <a:lumMod val="60000"/>
                <a:lumOff val="40000"/>
              </a:srgbClr>
            </a:solidFill>
            <a:ln w="19050">
              <a:noFill/>
            </a:ln>
          </p:spPr>
          <p:txBody>
            <a:bodyPr wrap="square" lIns="102870" tIns="51435" rIns="205740" bIns="51435" anchor="ctr">
              <a:noAutofit/>
            </a:bodyPr>
            <a:lstStyle/>
            <a:p>
              <a:pPr marL="0" marR="0" lvl="0" indent="0" defTabSz="102850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88FC1A7F-6E99-4D3F-9EB0-27F9F29398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11479" y="5955277"/>
              <a:ext cx="3982516" cy="91440"/>
            </a:xfrm>
            <a:prstGeom prst="rect">
              <a:avLst/>
            </a:prstGeom>
            <a:solidFill>
              <a:srgbClr val="0078D3">
                <a:lumMod val="75000"/>
              </a:srgbClr>
            </a:solidFill>
            <a:ln w="19050">
              <a:noFill/>
            </a:ln>
          </p:spPr>
          <p:txBody>
            <a:bodyPr wrap="square" lIns="102870" tIns="51435" rIns="205740" bIns="51435" anchor="ctr">
              <a:noAutofit/>
            </a:bodyPr>
            <a:lstStyle/>
            <a:p>
              <a:pPr marL="0" marR="0" lvl="0" indent="0" defTabSz="102850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E9DD9C8F-C34D-48D1-8CFF-961FE2F590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735170" y="5955277"/>
              <a:ext cx="3118902" cy="91440"/>
            </a:xfrm>
            <a:prstGeom prst="rect">
              <a:avLst/>
            </a:prstGeom>
            <a:solidFill>
              <a:srgbClr val="50E6FF"/>
            </a:solidFill>
            <a:ln w="19050">
              <a:noFill/>
            </a:ln>
          </p:spPr>
          <p:txBody>
            <a:bodyPr wrap="square" lIns="102870" tIns="51435" rIns="205740" bIns="51435" anchor="ctr">
              <a:noAutofit/>
            </a:bodyPr>
            <a:lstStyle/>
            <a:p>
              <a:pPr marL="0" marR="0" lvl="0" indent="0" defTabSz="102850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</p:grpSp>
      <p:cxnSp>
        <p:nvCxnSpPr>
          <p:cNvPr id="214" name="Straight Arrow Connector 213">
            <a:extLst>
              <a:ext uri="{FF2B5EF4-FFF2-40B4-BE49-F238E27FC236}">
                <a16:creationId xmlns:a16="http://schemas.microsoft.com/office/drawing/2014/main" id="{1826273D-6406-49B5-A852-955772FB3600}"/>
              </a:ext>
            </a:extLst>
          </p:cNvPr>
          <p:cNvCxnSpPr>
            <a:cxnSpLocks/>
          </p:cNvCxnSpPr>
          <p:nvPr/>
        </p:nvCxnSpPr>
        <p:spPr>
          <a:xfrm>
            <a:off x="5864876" y="4218206"/>
            <a:ext cx="1326499" cy="0"/>
          </a:xfrm>
          <a:prstGeom prst="straightConnector1">
            <a:avLst/>
          </a:prstGeom>
          <a:noFill/>
          <a:ln w="127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headEnd w="med" len="sm"/>
            <a:tailEnd type="arrow" w="med" len="sm"/>
          </a:ln>
          <a:effectLst/>
        </p:spPr>
      </p:cxn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619C160A-989D-49E4-A5D2-16F9192CF58F}"/>
              </a:ext>
            </a:extLst>
          </p:cNvPr>
          <p:cNvGrpSpPr/>
          <p:nvPr/>
        </p:nvGrpSpPr>
        <p:grpSpPr>
          <a:xfrm>
            <a:off x="411479" y="1227755"/>
            <a:ext cx="11442592" cy="548640"/>
            <a:chOff x="411479" y="1227755"/>
            <a:chExt cx="11442592" cy="548640"/>
          </a:xfrm>
        </p:grpSpPr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1E591633-0890-44E6-B5F2-D08B5D032F5D}"/>
                </a:ext>
              </a:extLst>
            </p:cNvPr>
            <p:cNvGrpSpPr/>
            <p:nvPr/>
          </p:nvGrpSpPr>
          <p:grpSpPr>
            <a:xfrm>
              <a:off x="4414712" y="1227755"/>
              <a:ext cx="2225997" cy="548640"/>
              <a:chOff x="4414712" y="1227755"/>
              <a:chExt cx="2225997" cy="548640"/>
            </a:xfrm>
          </p:grpSpPr>
          <p:sp>
            <p:nvSpPr>
              <p:cNvPr id="237" name="Arrow: Chevron 236">
                <a:extLst>
                  <a:ext uri="{FF2B5EF4-FFF2-40B4-BE49-F238E27FC236}">
                    <a16:creationId xmlns:a16="http://schemas.microsoft.com/office/drawing/2014/main" id="{73A5DEA6-153D-45B1-B249-82F83F0D3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414712" y="1342055"/>
                <a:ext cx="2225997" cy="320040"/>
              </a:xfrm>
              <a:prstGeom prst="chevron">
                <a:avLst>
                  <a:gd name="adj" fmla="val 35474"/>
                </a:avLst>
              </a:prstGeom>
              <a:solidFill>
                <a:srgbClr val="0078D3"/>
              </a:solidFill>
              <a:ln w="19050">
                <a:noFill/>
              </a:ln>
            </p:spPr>
            <p:txBody>
              <a:bodyPr wrap="square" lIns="102870" tIns="51435" rIns="205740" bIns="51435" anchor="ctr">
                <a:noAutofit/>
              </a:bodyPr>
              <a:lstStyle/>
              <a:p>
                <a:pPr marL="0" marR="0" lvl="0" indent="0" defTabSz="102850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</a:rPr>
                  <a:t>Store</a:t>
                </a:r>
              </a:p>
            </p:txBody>
          </p:sp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ADC6365D-D4B9-4E24-A18C-CD6CBFEFFC89}"/>
                  </a:ext>
                </a:extLst>
              </p:cNvPr>
              <p:cNvGrpSpPr/>
              <p:nvPr/>
            </p:nvGrpSpPr>
            <p:grpSpPr>
              <a:xfrm>
                <a:off x="5253390" y="1227755"/>
                <a:ext cx="548640" cy="548640"/>
                <a:chOff x="4258502" y="2265815"/>
                <a:chExt cx="844109" cy="844111"/>
              </a:xfrm>
            </p:grpSpPr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734AFB56-F7E9-415E-BF6F-06F5D934B2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4258502" y="2265815"/>
                  <a:ext cx="844109" cy="844111"/>
                </a:xfrm>
                <a:prstGeom prst="ellipse">
                  <a:avLst/>
                </a:prstGeom>
                <a:solidFill>
                  <a:srgbClr val="FFFFFF"/>
                </a:solidFill>
                <a:ln w="19050" cap="flat" cmpd="sng" algn="ctr">
                  <a:solidFill>
                    <a:srgbClr val="0078D3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05740" tIns="164592" rIns="205740" bIns="164592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04903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5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40" name="Database_EFC7" title="Icon of a cylinder">
                  <a:extLst>
                    <a:ext uri="{FF2B5EF4-FFF2-40B4-BE49-F238E27FC236}">
                      <a16:creationId xmlns:a16="http://schemas.microsoft.com/office/drawing/2014/main" id="{F202CA6B-D4D7-4B2D-B17C-D5F20E276BFF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4501709" y="2455397"/>
                  <a:ext cx="357695" cy="464947"/>
                </a:xfrm>
                <a:custGeom>
                  <a:avLst/>
                  <a:gdLst>
                    <a:gd name="T0" fmla="*/ 2470 w 2511"/>
                    <a:gd name="T1" fmla="*/ 627 h 3264"/>
                    <a:gd name="T2" fmla="*/ 2511 w 2511"/>
                    <a:gd name="T3" fmla="*/ 627 h 3264"/>
                    <a:gd name="T4" fmla="*/ 2511 w 2511"/>
                    <a:gd name="T5" fmla="*/ 2762 h 3264"/>
                    <a:gd name="T6" fmla="*/ 1255 w 2511"/>
                    <a:gd name="T7" fmla="*/ 3264 h 3264"/>
                    <a:gd name="T8" fmla="*/ 0 w 2511"/>
                    <a:gd name="T9" fmla="*/ 2762 h 3264"/>
                    <a:gd name="T10" fmla="*/ 0 w 2511"/>
                    <a:gd name="T11" fmla="*/ 627 h 3264"/>
                    <a:gd name="T12" fmla="*/ 41 w 2511"/>
                    <a:gd name="T13" fmla="*/ 627 h 3264"/>
                    <a:gd name="T14" fmla="*/ 1255 w 2511"/>
                    <a:gd name="T15" fmla="*/ 1004 h 3264"/>
                    <a:gd name="T16" fmla="*/ 2470 w 2511"/>
                    <a:gd name="T17" fmla="*/ 627 h 3264"/>
                    <a:gd name="T18" fmla="*/ 1255 w 2511"/>
                    <a:gd name="T19" fmla="*/ 0 h 3264"/>
                    <a:gd name="T20" fmla="*/ 0 w 2511"/>
                    <a:gd name="T21" fmla="*/ 502 h 3264"/>
                    <a:gd name="T22" fmla="*/ 1255 w 2511"/>
                    <a:gd name="T23" fmla="*/ 1004 h 3264"/>
                    <a:gd name="T24" fmla="*/ 2511 w 2511"/>
                    <a:gd name="T25" fmla="*/ 502 h 3264"/>
                    <a:gd name="T26" fmla="*/ 1255 w 2511"/>
                    <a:gd name="T27" fmla="*/ 0 h 32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11" h="3264">
                      <a:moveTo>
                        <a:pt x="2470" y="627"/>
                      </a:moveTo>
                      <a:cubicBezTo>
                        <a:pt x="2511" y="627"/>
                        <a:pt x="2511" y="627"/>
                        <a:pt x="2511" y="627"/>
                      </a:cubicBezTo>
                      <a:cubicBezTo>
                        <a:pt x="2511" y="2762"/>
                        <a:pt x="2511" y="2762"/>
                        <a:pt x="2511" y="2762"/>
                      </a:cubicBezTo>
                      <a:cubicBezTo>
                        <a:pt x="2511" y="3040"/>
                        <a:pt x="1949" y="3264"/>
                        <a:pt x="1255" y="3264"/>
                      </a:cubicBezTo>
                      <a:cubicBezTo>
                        <a:pt x="562" y="3264"/>
                        <a:pt x="0" y="3040"/>
                        <a:pt x="0" y="2762"/>
                      </a:cubicBezTo>
                      <a:cubicBezTo>
                        <a:pt x="0" y="627"/>
                        <a:pt x="0" y="627"/>
                        <a:pt x="0" y="627"/>
                      </a:cubicBezTo>
                      <a:cubicBezTo>
                        <a:pt x="41" y="627"/>
                        <a:pt x="41" y="627"/>
                        <a:pt x="41" y="627"/>
                      </a:cubicBezTo>
                      <a:cubicBezTo>
                        <a:pt x="180" y="844"/>
                        <a:pt x="671" y="1004"/>
                        <a:pt x="1255" y="1004"/>
                      </a:cubicBezTo>
                      <a:cubicBezTo>
                        <a:pt x="1840" y="1004"/>
                        <a:pt x="2330" y="844"/>
                        <a:pt x="2470" y="627"/>
                      </a:cubicBezTo>
                      <a:close/>
                      <a:moveTo>
                        <a:pt x="1255" y="0"/>
                      </a:moveTo>
                      <a:cubicBezTo>
                        <a:pt x="562" y="0"/>
                        <a:pt x="0" y="224"/>
                        <a:pt x="0" y="502"/>
                      </a:cubicBezTo>
                      <a:cubicBezTo>
                        <a:pt x="0" y="779"/>
                        <a:pt x="562" y="1004"/>
                        <a:pt x="1255" y="1004"/>
                      </a:cubicBezTo>
                      <a:cubicBezTo>
                        <a:pt x="1949" y="1004"/>
                        <a:pt x="2511" y="779"/>
                        <a:pt x="2511" y="502"/>
                      </a:cubicBezTo>
                      <a:cubicBezTo>
                        <a:pt x="2511" y="224"/>
                        <a:pt x="1949" y="0"/>
                        <a:pt x="1255" y="0"/>
                      </a:cubicBezTo>
                      <a:close/>
                    </a:path>
                  </a:pathLst>
                </a:custGeom>
                <a:noFill/>
                <a:ln w="9525" cap="sq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BFA1C196-6732-4FE0-B107-1C762FC999A3}"/>
                </a:ext>
              </a:extLst>
            </p:cNvPr>
            <p:cNvGrpSpPr/>
            <p:nvPr/>
          </p:nvGrpSpPr>
          <p:grpSpPr>
            <a:xfrm>
              <a:off x="6566210" y="1227755"/>
              <a:ext cx="2225997" cy="548640"/>
              <a:chOff x="6566210" y="1227755"/>
              <a:chExt cx="2225997" cy="548640"/>
            </a:xfrm>
          </p:grpSpPr>
          <p:sp>
            <p:nvSpPr>
              <p:cNvPr id="230" name="Arrow: Chevron 229">
                <a:extLst>
                  <a:ext uri="{FF2B5EF4-FFF2-40B4-BE49-F238E27FC236}">
                    <a16:creationId xmlns:a16="http://schemas.microsoft.com/office/drawing/2014/main" id="{B47F4F67-7A65-47F9-B8C0-053E0D2F4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66210" y="1342055"/>
                <a:ext cx="2225997" cy="320040"/>
              </a:xfrm>
              <a:prstGeom prst="chevron">
                <a:avLst>
                  <a:gd name="adj" fmla="val 35474"/>
                </a:avLst>
              </a:prstGeom>
              <a:solidFill>
                <a:srgbClr val="0078D3">
                  <a:lumMod val="60000"/>
                  <a:lumOff val="40000"/>
                </a:srgbClr>
              </a:solidFill>
              <a:ln w="19050">
                <a:noFill/>
              </a:ln>
            </p:spPr>
            <p:txBody>
              <a:bodyPr wrap="square" lIns="102870" tIns="51435" rIns="205740" bIns="51435" anchor="ctr">
                <a:noAutofit/>
              </a:bodyPr>
              <a:lstStyle/>
              <a:p>
                <a:pPr marL="0" marR="0" lvl="0" indent="0" defTabSz="102850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</a:rPr>
                  <a:t>Model</a:t>
                </a:r>
              </a:p>
            </p:txBody>
          </p:sp>
          <p:grpSp>
            <p:nvGrpSpPr>
              <p:cNvPr id="231" name="Group 230">
                <a:extLst>
                  <a:ext uri="{FF2B5EF4-FFF2-40B4-BE49-F238E27FC236}">
                    <a16:creationId xmlns:a16="http://schemas.microsoft.com/office/drawing/2014/main" id="{959D122C-3129-46BB-ABE7-B241D1B0CC96}"/>
                  </a:ext>
                </a:extLst>
              </p:cNvPr>
              <p:cNvGrpSpPr/>
              <p:nvPr/>
            </p:nvGrpSpPr>
            <p:grpSpPr>
              <a:xfrm>
                <a:off x="7404888" y="1227755"/>
                <a:ext cx="548640" cy="548640"/>
                <a:chOff x="7089384" y="2265815"/>
                <a:chExt cx="844109" cy="844111"/>
              </a:xfrm>
            </p:grpSpPr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4E64710F-F77E-459A-8189-FB81E89C32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7089384" y="2265815"/>
                  <a:ext cx="844109" cy="844111"/>
                </a:xfrm>
                <a:prstGeom prst="ellipse">
                  <a:avLst/>
                </a:prstGeom>
                <a:solidFill>
                  <a:srgbClr val="FFFFFF"/>
                </a:solidFill>
                <a:ln w="19050" cap="flat" cmpd="sng" algn="ctr">
                  <a:solidFill>
                    <a:srgbClr val="0078D3">
                      <a:lumMod val="40000"/>
                      <a:lumOff val="60000"/>
                    </a:srgbClr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05740" tIns="164592" rIns="205740" bIns="164592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04903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5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233" name="Group 232">
                  <a:extLst>
                    <a:ext uri="{FF2B5EF4-FFF2-40B4-BE49-F238E27FC236}">
                      <a16:creationId xmlns:a16="http://schemas.microsoft.com/office/drawing/2014/main" id="{C8EDCAEC-CFA0-4F98-A595-D8C331334490}"/>
                    </a:ext>
                  </a:extLst>
                </p:cNvPr>
                <p:cNvGrpSpPr/>
                <p:nvPr/>
              </p:nvGrpSpPr>
              <p:grpSpPr>
                <a:xfrm>
                  <a:off x="7256105" y="2422002"/>
                  <a:ext cx="510665" cy="466758"/>
                  <a:chOff x="665019" y="3030792"/>
                  <a:chExt cx="542084" cy="545024"/>
                </a:xfrm>
              </p:grpSpPr>
              <p:sp>
                <p:nvSpPr>
                  <p:cNvPr id="234" name="Freeform: Shape 233">
                    <a:extLst>
                      <a:ext uri="{FF2B5EF4-FFF2-40B4-BE49-F238E27FC236}">
                        <a16:creationId xmlns:a16="http://schemas.microsoft.com/office/drawing/2014/main" id="{C79B7A42-9E15-4132-A539-0BF11D9D88DA}"/>
                      </a:ext>
                    </a:extLst>
                  </p:cNvPr>
                  <p:cNvSpPr/>
                  <p:nvPr/>
                </p:nvSpPr>
                <p:spPr>
                  <a:xfrm>
                    <a:off x="818994" y="3030792"/>
                    <a:ext cx="236514" cy="266991"/>
                  </a:xfrm>
                  <a:custGeom>
                    <a:avLst/>
                    <a:gdLst>
                      <a:gd name="connsiteX0" fmla="*/ 277178 w 554355"/>
                      <a:gd name="connsiteY0" fmla="*/ 277178 h 625792"/>
                      <a:gd name="connsiteX1" fmla="*/ 277178 w 554355"/>
                      <a:gd name="connsiteY1" fmla="*/ 624840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7178"/>
                        </a:moveTo>
                        <a:lnTo>
                          <a:pt x="277178" y="624840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235" name="Freeform: Shape 234">
                    <a:extLst>
                      <a:ext uri="{FF2B5EF4-FFF2-40B4-BE49-F238E27FC236}">
                        <a16:creationId xmlns:a16="http://schemas.microsoft.com/office/drawing/2014/main" id="{9683FC82-BC0A-4B12-AFC9-E0478106D221}"/>
                      </a:ext>
                    </a:extLst>
                  </p:cNvPr>
                  <p:cNvSpPr/>
                  <p:nvPr/>
                </p:nvSpPr>
                <p:spPr>
                  <a:xfrm>
                    <a:off x="970589" y="3308824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8130 h 625792"/>
                      <a:gd name="connsiteX1" fmla="*/ 277178 w 554355"/>
                      <a:gd name="connsiteY1" fmla="*/ 625793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8130"/>
                        </a:moveTo>
                        <a:lnTo>
                          <a:pt x="277178" y="625793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236" name="Freeform: Shape 235">
                    <a:extLst>
                      <a:ext uri="{FF2B5EF4-FFF2-40B4-BE49-F238E27FC236}">
                        <a16:creationId xmlns:a16="http://schemas.microsoft.com/office/drawing/2014/main" id="{41D30FA2-6C09-45FB-B0D4-586211D8FAA1}"/>
                      </a:ext>
                    </a:extLst>
                  </p:cNvPr>
                  <p:cNvSpPr/>
                  <p:nvPr/>
                </p:nvSpPr>
                <p:spPr>
                  <a:xfrm>
                    <a:off x="665019" y="3308824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8130 h 625792"/>
                      <a:gd name="connsiteX1" fmla="*/ 277178 w 554355"/>
                      <a:gd name="connsiteY1" fmla="*/ 625793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8130"/>
                        </a:moveTo>
                        <a:lnTo>
                          <a:pt x="277178" y="625793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</p:grpSp>
          </p:grp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4BAD0096-FADF-4F78-872F-15D75AB5B35A}"/>
                </a:ext>
              </a:extLst>
            </p:cNvPr>
            <p:cNvGrpSpPr/>
            <p:nvPr/>
          </p:nvGrpSpPr>
          <p:grpSpPr>
            <a:xfrm>
              <a:off x="8710433" y="1227755"/>
              <a:ext cx="3143638" cy="548640"/>
              <a:chOff x="8710433" y="1227755"/>
              <a:chExt cx="3143638" cy="548640"/>
            </a:xfrm>
          </p:grpSpPr>
          <p:sp>
            <p:nvSpPr>
              <p:cNvPr id="226" name="Arrow: Chevron 225">
                <a:extLst>
                  <a:ext uri="{FF2B5EF4-FFF2-40B4-BE49-F238E27FC236}">
                    <a16:creationId xmlns:a16="http://schemas.microsoft.com/office/drawing/2014/main" id="{0419AA8C-0B92-415D-8713-5C7C05927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710433" y="1342055"/>
                <a:ext cx="3143638" cy="320040"/>
              </a:xfrm>
              <a:prstGeom prst="chevron">
                <a:avLst>
                  <a:gd name="adj" fmla="val 35474"/>
                </a:avLst>
              </a:prstGeom>
              <a:solidFill>
                <a:srgbClr val="50E6FF"/>
              </a:solidFill>
              <a:ln w="19050">
                <a:noFill/>
              </a:ln>
            </p:spPr>
            <p:txBody>
              <a:bodyPr wrap="square" lIns="102870" tIns="51435" rIns="205740" bIns="51435" anchor="ctr">
                <a:noAutofit/>
              </a:bodyPr>
              <a:lstStyle/>
              <a:p>
                <a:pPr marL="0" marR="0" lvl="0" indent="0" defTabSz="102850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</a:rPr>
                  <a:t>Analyze</a:t>
                </a:r>
              </a:p>
            </p:txBody>
          </p:sp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D56F9F0C-5E0C-411F-984B-C56A9F7ABD3C}"/>
                  </a:ext>
                </a:extLst>
              </p:cNvPr>
              <p:cNvGrpSpPr/>
              <p:nvPr/>
            </p:nvGrpSpPr>
            <p:grpSpPr>
              <a:xfrm>
                <a:off x="10007932" y="1227755"/>
                <a:ext cx="548640" cy="548640"/>
                <a:chOff x="9920265" y="2265815"/>
                <a:chExt cx="844109" cy="844111"/>
              </a:xfrm>
            </p:grpSpPr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E7BD00BC-4061-4807-90A6-F0C8604D28E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9920265" y="2265815"/>
                  <a:ext cx="844109" cy="844111"/>
                </a:xfrm>
                <a:prstGeom prst="ellipse">
                  <a:avLst/>
                </a:prstGeom>
                <a:solidFill>
                  <a:srgbClr val="FFFFFF"/>
                </a:solidFill>
                <a:ln w="19050" cap="flat" cmpd="sng" algn="ctr">
                  <a:solidFill>
                    <a:srgbClr val="50E6FF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05740" tIns="164592" rIns="205740" bIns="164592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04903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5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9" name="graph_9" title="Icon of a line chart with connected circles at varying points">
                  <a:extLst>
                    <a:ext uri="{FF2B5EF4-FFF2-40B4-BE49-F238E27FC236}">
                      <a16:creationId xmlns:a16="http://schemas.microsoft.com/office/drawing/2014/main" id="{7A846293-D83D-4A16-AD51-520170209029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0107480" y="2448202"/>
                  <a:ext cx="469677" cy="423811"/>
                </a:xfrm>
                <a:custGeom>
                  <a:avLst/>
                  <a:gdLst>
                    <a:gd name="T0" fmla="*/ 352 w 352"/>
                    <a:gd name="T1" fmla="*/ 318 h 318"/>
                    <a:gd name="T2" fmla="*/ 0 w 352"/>
                    <a:gd name="T3" fmla="*/ 318 h 318"/>
                    <a:gd name="T4" fmla="*/ 0 w 352"/>
                    <a:gd name="T5" fmla="*/ 0 h 318"/>
                    <a:gd name="T6" fmla="*/ 266 w 352"/>
                    <a:gd name="T7" fmla="*/ 105 h 318"/>
                    <a:gd name="T8" fmla="*/ 286 w 352"/>
                    <a:gd name="T9" fmla="*/ 126 h 318"/>
                    <a:gd name="T10" fmla="*/ 307 w 352"/>
                    <a:gd name="T11" fmla="*/ 105 h 318"/>
                    <a:gd name="T12" fmla="*/ 286 w 352"/>
                    <a:gd name="T13" fmla="*/ 84 h 318"/>
                    <a:gd name="T14" fmla="*/ 266 w 352"/>
                    <a:gd name="T15" fmla="*/ 105 h 318"/>
                    <a:gd name="T16" fmla="*/ 57 w 352"/>
                    <a:gd name="T17" fmla="*/ 252 h 318"/>
                    <a:gd name="T18" fmla="*/ 100 w 352"/>
                    <a:gd name="T19" fmla="*/ 188 h 318"/>
                    <a:gd name="T20" fmla="*/ 200 w 352"/>
                    <a:gd name="T21" fmla="*/ 205 h 318"/>
                    <a:gd name="T22" fmla="*/ 134 w 352"/>
                    <a:gd name="T23" fmla="*/ 181 h 318"/>
                    <a:gd name="T24" fmla="*/ 236 w 352"/>
                    <a:gd name="T25" fmla="*/ 187 h 318"/>
                    <a:gd name="T26" fmla="*/ 276 w 352"/>
                    <a:gd name="T27" fmla="*/ 123 h 318"/>
                    <a:gd name="T28" fmla="*/ 200 w 352"/>
                    <a:gd name="T29" fmla="*/ 201 h 318"/>
                    <a:gd name="T30" fmla="*/ 221 w 352"/>
                    <a:gd name="T31" fmla="*/ 222 h 318"/>
                    <a:gd name="T32" fmla="*/ 241 w 352"/>
                    <a:gd name="T33" fmla="*/ 201 h 318"/>
                    <a:gd name="T34" fmla="*/ 221 w 352"/>
                    <a:gd name="T35" fmla="*/ 180 h 318"/>
                    <a:gd name="T36" fmla="*/ 200 w 352"/>
                    <a:gd name="T37" fmla="*/ 201 h 318"/>
                    <a:gd name="T38" fmla="*/ 200 w 352"/>
                    <a:gd name="T39" fmla="*/ 201 h 318"/>
                    <a:gd name="T40" fmla="*/ 94 w 352"/>
                    <a:gd name="T41" fmla="*/ 174 h 318"/>
                    <a:gd name="T42" fmla="*/ 115 w 352"/>
                    <a:gd name="T43" fmla="*/ 194 h 318"/>
                    <a:gd name="T44" fmla="*/ 136 w 352"/>
                    <a:gd name="T45" fmla="*/ 174 h 318"/>
                    <a:gd name="T46" fmla="*/ 115 w 352"/>
                    <a:gd name="T47" fmla="*/ 153 h 318"/>
                    <a:gd name="T48" fmla="*/ 94 w 352"/>
                    <a:gd name="T49" fmla="*/ 174 h 318"/>
                    <a:gd name="T50" fmla="*/ 94 w 352"/>
                    <a:gd name="T51" fmla="*/ 174 h 318"/>
                    <a:gd name="T52" fmla="*/ 25 w 352"/>
                    <a:gd name="T53" fmla="*/ 269 h 318"/>
                    <a:gd name="T54" fmla="*/ 46 w 352"/>
                    <a:gd name="T55" fmla="*/ 289 h 318"/>
                    <a:gd name="T56" fmla="*/ 66 w 352"/>
                    <a:gd name="T57" fmla="*/ 269 h 318"/>
                    <a:gd name="T58" fmla="*/ 46 w 352"/>
                    <a:gd name="T59" fmla="*/ 248 h 318"/>
                    <a:gd name="T60" fmla="*/ 25 w 352"/>
                    <a:gd name="T61" fmla="*/ 269 h 318"/>
                    <a:gd name="T62" fmla="*/ 25 w 352"/>
                    <a:gd name="T63" fmla="*/ 269 h 3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52" h="318">
                      <a:moveTo>
                        <a:pt x="352" y="318"/>
                      </a:moveTo>
                      <a:cubicBezTo>
                        <a:pt x="0" y="318"/>
                        <a:pt x="0" y="318"/>
                        <a:pt x="0" y="318"/>
                      </a:cubicBezTo>
                      <a:cubicBezTo>
                        <a:pt x="0" y="0"/>
                        <a:pt x="0" y="0"/>
                        <a:pt x="0" y="0"/>
                      </a:cubicBezTo>
                      <a:moveTo>
                        <a:pt x="266" y="105"/>
                      </a:moveTo>
                      <a:cubicBezTo>
                        <a:pt x="266" y="116"/>
                        <a:pt x="275" y="126"/>
                        <a:pt x="286" y="126"/>
                      </a:cubicBezTo>
                      <a:cubicBezTo>
                        <a:pt x="298" y="126"/>
                        <a:pt x="307" y="116"/>
                        <a:pt x="307" y="105"/>
                      </a:cubicBezTo>
                      <a:cubicBezTo>
                        <a:pt x="307" y="93"/>
                        <a:pt x="298" y="84"/>
                        <a:pt x="286" y="84"/>
                      </a:cubicBezTo>
                      <a:cubicBezTo>
                        <a:pt x="275" y="84"/>
                        <a:pt x="266" y="93"/>
                        <a:pt x="266" y="105"/>
                      </a:cubicBezTo>
                      <a:close/>
                      <a:moveTo>
                        <a:pt x="57" y="252"/>
                      </a:moveTo>
                      <a:cubicBezTo>
                        <a:pt x="100" y="188"/>
                        <a:pt x="100" y="188"/>
                        <a:pt x="100" y="188"/>
                      </a:cubicBezTo>
                      <a:moveTo>
                        <a:pt x="200" y="205"/>
                      </a:moveTo>
                      <a:cubicBezTo>
                        <a:pt x="134" y="181"/>
                        <a:pt x="134" y="181"/>
                        <a:pt x="134" y="181"/>
                      </a:cubicBezTo>
                      <a:moveTo>
                        <a:pt x="236" y="187"/>
                      </a:moveTo>
                      <a:cubicBezTo>
                        <a:pt x="276" y="123"/>
                        <a:pt x="276" y="123"/>
                        <a:pt x="276" y="123"/>
                      </a:cubicBezTo>
                      <a:moveTo>
                        <a:pt x="200" y="201"/>
                      </a:moveTo>
                      <a:cubicBezTo>
                        <a:pt x="200" y="213"/>
                        <a:pt x="209" y="222"/>
                        <a:pt x="221" y="222"/>
                      </a:cubicBezTo>
                      <a:cubicBezTo>
                        <a:pt x="232" y="222"/>
                        <a:pt x="241" y="213"/>
                        <a:pt x="241" y="201"/>
                      </a:cubicBezTo>
                      <a:cubicBezTo>
                        <a:pt x="241" y="190"/>
                        <a:pt x="232" y="180"/>
                        <a:pt x="221" y="180"/>
                      </a:cubicBezTo>
                      <a:cubicBezTo>
                        <a:pt x="209" y="180"/>
                        <a:pt x="200" y="190"/>
                        <a:pt x="200" y="201"/>
                      </a:cubicBezTo>
                      <a:cubicBezTo>
                        <a:pt x="200" y="201"/>
                        <a:pt x="200" y="201"/>
                        <a:pt x="200" y="201"/>
                      </a:cubicBezTo>
                      <a:moveTo>
                        <a:pt x="94" y="174"/>
                      </a:moveTo>
                      <a:cubicBezTo>
                        <a:pt x="94" y="185"/>
                        <a:pt x="104" y="194"/>
                        <a:pt x="115" y="194"/>
                      </a:cubicBezTo>
                      <a:cubicBezTo>
                        <a:pt x="127" y="194"/>
                        <a:pt x="136" y="185"/>
                        <a:pt x="136" y="174"/>
                      </a:cubicBezTo>
                      <a:cubicBezTo>
                        <a:pt x="136" y="162"/>
                        <a:pt x="127" y="153"/>
                        <a:pt x="115" y="153"/>
                      </a:cubicBezTo>
                      <a:cubicBezTo>
                        <a:pt x="104" y="153"/>
                        <a:pt x="94" y="162"/>
                        <a:pt x="94" y="174"/>
                      </a:cubicBezTo>
                      <a:cubicBezTo>
                        <a:pt x="94" y="174"/>
                        <a:pt x="94" y="174"/>
                        <a:pt x="94" y="174"/>
                      </a:cubicBezTo>
                      <a:moveTo>
                        <a:pt x="25" y="269"/>
                      </a:moveTo>
                      <a:cubicBezTo>
                        <a:pt x="25" y="280"/>
                        <a:pt x="34" y="289"/>
                        <a:pt x="46" y="289"/>
                      </a:cubicBezTo>
                      <a:cubicBezTo>
                        <a:pt x="57" y="289"/>
                        <a:pt x="66" y="280"/>
                        <a:pt x="66" y="269"/>
                      </a:cubicBezTo>
                      <a:cubicBezTo>
                        <a:pt x="66" y="257"/>
                        <a:pt x="57" y="248"/>
                        <a:pt x="46" y="248"/>
                      </a:cubicBezTo>
                      <a:cubicBezTo>
                        <a:pt x="34" y="248"/>
                        <a:pt x="25" y="257"/>
                        <a:pt x="25" y="269"/>
                      </a:cubicBezTo>
                      <a:cubicBezTo>
                        <a:pt x="25" y="269"/>
                        <a:pt x="25" y="269"/>
                        <a:pt x="25" y="269"/>
                      </a:cubicBezTo>
                    </a:path>
                  </a:pathLst>
                </a:custGeom>
                <a:noFill/>
                <a:ln w="9525" cap="sq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7C5F1CD0-BF1E-43C2-8813-89C00B5BBAE0}"/>
                </a:ext>
              </a:extLst>
            </p:cNvPr>
            <p:cNvGrpSpPr/>
            <p:nvPr/>
          </p:nvGrpSpPr>
          <p:grpSpPr>
            <a:xfrm>
              <a:off x="411479" y="1227755"/>
              <a:ext cx="4077732" cy="548640"/>
              <a:chOff x="411479" y="1227755"/>
              <a:chExt cx="4077732" cy="548640"/>
            </a:xfrm>
          </p:grpSpPr>
          <p:sp>
            <p:nvSpPr>
              <p:cNvPr id="220" name="Arrow: Pentagon 219">
                <a:extLst>
                  <a:ext uri="{FF2B5EF4-FFF2-40B4-BE49-F238E27FC236}">
                    <a16:creationId xmlns:a16="http://schemas.microsoft.com/office/drawing/2014/main" id="{08056154-C9F8-4A5A-ABAD-CB03523F11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11479" y="1342055"/>
                <a:ext cx="4077732" cy="320040"/>
              </a:xfrm>
              <a:prstGeom prst="homePlate">
                <a:avLst>
                  <a:gd name="adj" fmla="val 35480"/>
                </a:avLst>
              </a:prstGeom>
              <a:solidFill>
                <a:srgbClr val="0078D3">
                  <a:lumMod val="75000"/>
                </a:srgbClr>
              </a:solidFill>
              <a:ln w="19050">
                <a:noFill/>
              </a:ln>
            </p:spPr>
            <p:txBody>
              <a:bodyPr wrap="square" lIns="102870" tIns="51435" rIns="205740" bIns="51435" anchor="ctr">
                <a:noAutofit/>
              </a:bodyPr>
              <a:lstStyle/>
              <a:p>
                <a:pPr marL="0" marR="0" lvl="0" indent="0" defTabSz="102850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</a:rPr>
                  <a:t>Ingest</a:t>
                </a:r>
              </a:p>
            </p:txBody>
          </p: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94C205FF-8FA8-4879-9987-F4DE0CCFFD3A}"/>
                  </a:ext>
                </a:extLst>
              </p:cNvPr>
              <p:cNvGrpSpPr/>
              <p:nvPr/>
            </p:nvGrpSpPr>
            <p:grpSpPr>
              <a:xfrm>
                <a:off x="2190205" y="1227755"/>
                <a:ext cx="548640" cy="548640"/>
                <a:chOff x="1427625" y="2265815"/>
                <a:chExt cx="844109" cy="844111"/>
              </a:xfrm>
            </p:grpSpPr>
            <p:sp>
              <p:nvSpPr>
                <p:cNvPr id="222" name="Oval 221">
                  <a:extLst>
                    <a:ext uri="{FF2B5EF4-FFF2-40B4-BE49-F238E27FC236}">
                      <a16:creationId xmlns:a16="http://schemas.microsoft.com/office/drawing/2014/main" id="{6C4BBC8B-9D71-4F0D-84A5-7EC231AB57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1427625" y="2265815"/>
                  <a:ext cx="844109" cy="844111"/>
                </a:xfrm>
                <a:prstGeom prst="ellipse">
                  <a:avLst/>
                </a:prstGeom>
                <a:solidFill>
                  <a:srgbClr val="FFFFFF"/>
                </a:solidFill>
                <a:ln w="19050" cap="flat" cmpd="sng" algn="ctr">
                  <a:solidFill>
                    <a:srgbClr val="0078D3">
                      <a:lumMod val="75000"/>
                    </a:srgbClr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05740" tIns="164592" rIns="205740" bIns="164592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04903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5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223" name="Group 222">
                  <a:extLst>
                    <a:ext uri="{FF2B5EF4-FFF2-40B4-BE49-F238E27FC236}">
                      <a16:creationId xmlns:a16="http://schemas.microsoft.com/office/drawing/2014/main" id="{CF53A067-C45A-445B-93D7-C7A5DC7F2B7E}"/>
                    </a:ext>
                  </a:extLst>
                </p:cNvPr>
                <p:cNvGrpSpPr/>
                <p:nvPr/>
              </p:nvGrpSpPr>
              <p:grpSpPr>
                <a:xfrm>
                  <a:off x="1653837" y="2463440"/>
                  <a:ext cx="425119" cy="425320"/>
                  <a:chOff x="2809993" y="1208899"/>
                  <a:chExt cx="365586" cy="365760"/>
                </a:xfrm>
              </p:grpSpPr>
              <p:sp>
                <p:nvSpPr>
                  <p:cNvPr id="224" name="BackToWindow_E73F" title="Icon of two arrows pointing towards eachother">
                    <a:extLst>
                      <a:ext uri="{FF2B5EF4-FFF2-40B4-BE49-F238E27FC236}">
                        <a16:creationId xmlns:a16="http://schemas.microsoft.com/office/drawing/2014/main" id="{8C9A162A-F4D5-43AC-99A2-88187935B678}"/>
                      </a:ext>
                    </a:extLst>
                  </p:cNvPr>
                  <p:cNvSpPr>
                    <a:spLocks noChangeAspect="1" noEditPoints="1"/>
                  </p:cNvSpPr>
                  <p:nvPr/>
                </p:nvSpPr>
                <p:spPr bwMode="auto">
                  <a:xfrm>
                    <a:off x="2809993" y="1208899"/>
                    <a:ext cx="365586" cy="365760"/>
                  </a:xfrm>
                  <a:custGeom>
                    <a:avLst/>
                    <a:gdLst>
                      <a:gd name="T0" fmla="*/ 449 w 4211"/>
                      <a:gd name="T1" fmla="*/ 2521 h 4213"/>
                      <a:gd name="T2" fmla="*/ 1691 w 4211"/>
                      <a:gd name="T3" fmla="*/ 2521 h 4213"/>
                      <a:gd name="T4" fmla="*/ 1691 w 4211"/>
                      <a:gd name="T5" fmla="*/ 3764 h 4213"/>
                      <a:gd name="T6" fmla="*/ 1691 w 4211"/>
                      <a:gd name="T7" fmla="*/ 2521 h 4213"/>
                      <a:gd name="T8" fmla="*/ 0 w 4211"/>
                      <a:gd name="T9" fmla="*/ 4213 h 4213"/>
                      <a:gd name="T10" fmla="*/ 2520 w 4211"/>
                      <a:gd name="T11" fmla="*/ 449 h 4213"/>
                      <a:gd name="T12" fmla="*/ 2520 w 4211"/>
                      <a:gd name="T13" fmla="*/ 1692 h 4213"/>
                      <a:gd name="T14" fmla="*/ 3762 w 4211"/>
                      <a:gd name="T15" fmla="*/ 1692 h 4213"/>
                      <a:gd name="T16" fmla="*/ 4211 w 4211"/>
                      <a:gd name="T17" fmla="*/ 0 h 4213"/>
                      <a:gd name="T18" fmla="*/ 2520 w 4211"/>
                      <a:gd name="T19" fmla="*/ 1692 h 4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211" h="4213">
                        <a:moveTo>
                          <a:pt x="449" y="2521"/>
                        </a:moveTo>
                        <a:lnTo>
                          <a:pt x="1691" y="2521"/>
                        </a:lnTo>
                        <a:lnTo>
                          <a:pt x="1691" y="3764"/>
                        </a:lnTo>
                        <a:moveTo>
                          <a:pt x="1691" y="2521"/>
                        </a:moveTo>
                        <a:lnTo>
                          <a:pt x="0" y="4213"/>
                        </a:lnTo>
                        <a:moveTo>
                          <a:pt x="2520" y="449"/>
                        </a:moveTo>
                        <a:lnTo>
                          <a:pt x="2520" y="1692"/>
                        </a:lnTo>
                        <a:lnTo>
                          <a:pt x="3762" y="1692"/>
                        </a:lnTo>
                        <a:moveTo>
                          <a:pt x="4211" y="0"/>
                        </a:moveTo>
                        <a:lnTo>
                          <a:pt x="2520" y="1692"/>
                        </a:lnTo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225" name="BackToWindow_E73F" title="Icon of two arrows pointing towards eachother">
                    <a:extLst>
                      <a:ext uri="{FF2B5EF4-FFF2-40B4-BE49-F238E27FC236}">
                        <a16:creationId xmlns:a16="http://schemas.microsoft.com/office/drawing/2014/main" id="{92376DF5-C30C-4D11-9F08-5451B04B51D3}"/>
                      </a:ext>
                    </a:extLst>
                  </p:cNvPr>
                  <p:cNvSpPr>
                    <a:spLocks noChangeAspect="1" noEditPoints="1"/>
                  </p:cNvSpPr>
                  <p:nvPr/>
                </p:nvSpPr>
                <p:spPr bwMode="auto">
                  <a:xfrm flipV="1">
                    <a:off x="2809993" y="1208899"/>
                    <a:ext cx="365586" cy="365760"/>
                  </a:xfrm>
                  <a:custGeom>
                    <a:avLst/>
                    <a:gdLst>
                      <a:gd name="T0" fmla="*/ 449 w 4211"/>
                      <a:gd name="T1" fmla="*/ 2521 h 4213"/>
                      <a:gd name="T2" fmla="*/ 1691 w 4211"/>
                      <a:gd name="T3" fmla="*/ 2521 h 4213"/>
                      <a:gd name="T4" fmla="*/ 1691 w 4211"/>
                      <a:gd name="T5" fmla="*/ 3764 h 4213"/>
                      <a:gd name="T6" fmla="*/ 1691 w 4211"/>
                      <a:gd name="T7" fmla="*/ 2521 h 4213"/>
                      <a:gd name="T8" fmla="*/ 0 w 4211"/>
                      <a:gd name="T9" fmla="*/ 4213 h 4213"/>
                      <a:gd name="T10" fmla="*/ 2520 w 4211"/>
                      <a:gd name="T11" fmla="*/ 449 h 4213"/>
                      <a:gd name="T12" fmla="*/ 2520 w 4211"/>
                      <a:gd name="T13" fmla="*/ 1692 h 4213"/>
                      <a:gd name="T14" fmla="*/ 3762 w 4211"/>
                      <a:gd name="T15" fmla="*/ 1692 h 4213"/>
                      <a:gd name="T16" fmla="*/ 4211 w 4211"/>
                      <a:gd name="T17" fmla="*/ 0 h 4213"/>
                      <a:gd name="T18" fmla="*/ 2520 w 4211"/>
                      <a:gd name="T19" fmla="*/ 1692 h 4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211" h="4213">
                        <a:moveTo>
                          <a:pt x="449" y="2521"/>
                        </a:moveTo>
                        <a:lnTo>
                          <a:pt x="1691" y="2521"/>
                        </a:lnTo>
                        <a:lnTo>
                          <a:pt x="1691" y="3764"/>
                        </a:lnTo>
                        <a:moveTo>
                          <a:pt x="1691" y="2521"/>
                        </a:moveTo>
                        <a:lnTo>
                          <a:pt x="0" y="4213"/>
                        </a:lnTo>
                        <a:moveTo>
                          <a:pt x="2520" y="449"/>
                        </a:moveTo>
                        <a:lnTo>
                          <a:pt x="2520" y="1692"/>
                        </a:lnTo>
                        <a:lnTo>
                          <a:pt x="3762" y="1692"/>
                        </a:lnTo>
                        <a:moveTo>
                          <a:pt x="4211" y="0"/>
                        </a:moveTo>
                        <a:lnTo>
                          <a:pt x="2520" y="1692"/>
                        </a:lnTo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</p:grpSp>
          </p:grpSp>
        </p:grpSp>
      </p:grp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0FDB8617-09B4-4027-946F-CF8807718236}"/>
              </a:ext>
            </a:extLst>
          </p:cNvPr>
          <p:cNvGrpSpPr/>
          <p:nvPr/>
        </p:nvGrpSpPr>
        <p:grpSpPr>
          <a:xfrm>
            <a:off x="8309427" y="2210433"/>
            <a:ext cx="3653949" cy="2194682"/>
            <a:chOff x="8309427" y="2210433"/>
            <a:chExt cx="3653949" cy="2194682"/>
          </a:xfrm>
        </p:grpSpPr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7DDB5414-9607-4C8E-A651-4EAC7F5C35C4}"/>
                </a:ext>
              </a:extLst>
            </p:cNvPr>
            <p:cNvGrpSpPr/>
            <p:nvPr/>
          </p:nvGrpSpPr>
          <p:grpSpPr>
            <a:xfrm>
              <a:off x="9903394" y="3332346"/>
              <a:ext cx="1824792" cy="1072769"/>
              <a:chOff x="9460808" y="2887493"/>
              <a:chExt cx="1824792" cy="1072769"/>
            </a:xfrm>
          </p:grpSpPr>
          <p:sp>
            <p:nvSpPr>
              <p:cNvPr id="248" name="Devices3_EA6C" title="Icon of a cellphone in front of a monitor">
                <a:extLst>
                  <a:ext uri="{FF2B5EF4-FFF2-40B4-BE49-F238E27FC236}">
                    <a16:creationId xmlns:a16="http://schemas.microsoft.com/office/drawing/2014/main" id="{1F3437ED-8BCC-4640-AA72-85B4A623E8BF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460808" y="2887493"/>
                <a:ext cx="1548509" cy="1072769"/>
              </a:xfrm>
              <a:custGeom>
                <a:avLst/>
                <a:gdLst>
                  <a:gd name="T0" fmla="*/ 1320 w 5719"/>
                  <a:gd name="T1" fmla="*/ 3962 h 3962"/>
                  <a:gd name="T2" fmla="*/ 0 w 5719"/>
                  <a:gd name="T3" fmla="*/ 3962 h 3962"/>
                  <a:gd name="T4" fmla="*/ 0 w 5719"/>
                  <a:gd name="T5" fmla="*/ 1761 h 3962"/>
                  <a:gd name="T6" fmla="*/ 1320 w 5719"/>
                  <a:gd name="T7" fmla="*/ 1761 h 3962"/>
                  <a:gd name="T8" fmla="*/ 1320 w 5719"/>
                  <a:gd name="T9" fmla="*/ 3962 h 3962"/>
                  <a:gd name="T10" fmla="*/ 1320 w 5719"/>
                  <a:gd name="T11" fmla="*/ 3081 h 3962"/>
                  <a:gd name="T12" fmla="*/ 5719 w 5719"/>
                  <a:gd name="T13" fmla="*/ 3081 h 3962"/>
                  <a:gd name="T14" fmla="*/ 5719 w 5719"/>
                  <a:gd name="T15" fmla="*/ 0 h 3962"/>
                  <a:gd name="T16" fmla="*/ 440 w 5719"/>
                  <a:gd name="T17" fmla="*/ 0 h 3962"/>
                  <a:gd name="T18" fmla="*/ 440 w 5719"/>
                  <a:gd name="T19" fmla="*/ 1761 h 3962"/>
                  <a:gd name="T20" fmla="*/ 3080 w 5719"/>
                  <a:gd name="T21" fmla="*/ 3962 h 3962"/>
                  <a:gd name="T22" fmla="*/ 3080 w 5719"/>
                  <a:gd name="T23" fmla="*/ 3081 h 3962"/>
                  <a:gd name="T24" fmla="*/ 4180 w 5719"/>
                  <a:gd name="T25" fmla="*/ 3962 h 3962"/>
                  <a:gd name="T26" fmla="*/ 1980 w 5719"/>
                  <a:gd name="T27" fmla="*/ 3962 h 39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719" h="3962">
                    <a:moveTo>
                      <a:pt x="1320" y="3962"/>
                    </a:moveTo>
                    <a:lnTo>
                      <a:pt x="0" y="3962"/>
                    </a:lnTo>
                    <a:lnTo>
                      <a:pt x="0" y="1761"/>
                    </a:lnTo>
                    <a:lnTo>
                      <a:pt x="1320" y="1761"/>
                    </a:lnTo>
                    <a:lnTo>
                      <a:pt x="1320" y="3962"/>
                    </a:lnTo>
                    <a:moveTo>
                      <a:pt x="1320" y="3081"/>
                    </a:moveTo>
                    <a:lnTo>
                      <a:pt x="5719" y="3081"/>
                    </a:lnTo>
                    <a:lnTo>
                      <a:pt x="5719" y="0"/>
                    </a:lnTo>
                    <a:lnTo>
                      <a:pt x="440" y="0"/>
                    </a:lnTo>
                    <a:lnTo>
                      <a:pt x="440" y="1761"/>
                    </a:lnTo>
                    <a:moveTo>
                      <a:pt x="3080" y="3962"/>
                    </a:moveTo>
                    <a:lnTo>
                      <a:pt x="3080" y="3081"/>
                    </a:lnTo>
                    <a:moveTo>
                      <a:pt x="4180" y="3962"/>
                    </a:moveTo>
                    <a:lnTo>
                      <a:pt x="1980" y="3962"/>
                    </a:lnTo>
                  </a:path>
                </a:pathLst>
              </a:custGeom>
              <a:noFill/>
              <a:ln w="19050" cap="sq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6C2592E7-A2FE-4202-B2A6-A7A11CABCEBA}"/>
                  </a:ext>
                </a:extLst>
              </p:cNvPr>
              <p:cNvSpPr/>
              <p:nvPr/>
            </p:nvSpPr>
            <p:spPr bwMode="auto">
              <a:xfrm>
                <a:off x="10416157" y="3307484"/>
                <a:ext cx="869443" cy="541722"/>
              </a:xfrm>
              <a:prstGeom prst="rect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50" name="light">
                <a:extLst>
                  <a:ext uri="{FF2B5EF4-FFF2-40B4-BE49-F238E27FC236}">
                    <a16:creationId xmlns:a16="http://schemas.microsoft.com/office/drawing/2014/main" id="{F80BD3FE-8791-411A-9F1E-64491708B1E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547576" y="3533514"/>
                <a:ext cx="178278" cy="264680"/>
              </a:xfrm>
              <a:custGeom>
                <a:avLst/>
                <a:gdLst>
                  <a:gd name="T0" fmla="*/ 156 w 224"/>
                  <a:gd name="T1" fmla="*/ 312 h 334"/>
                  <a:gd name="T2" fmla="*/ 134 w 224"/>
                  <a:gd name="T3" fmla="*/ 334 h 334"/>
                  <a:gd name="T4" fmla="*/ 89 w 224"/>
                  <a:gd name="T5" fmla="*/ 334 h 334"/>
                  <a:gd name="T6" fmla="*/ 67 w 224"/>
                  <a:gd name="T7" fmla="*/ 312 h 334"/>
                  <a:gd name="T8" fmla="*/ 67 w 224"/>
                  <a:gd name="T9" fmla="*/ 261 h 334"/>
                  <a:gd name="T10" fmla="*/ 37 w 224"/>
                  <a:gd name="T11" fmla="*/ 195 h 334"/>
                  <a:gd name="T12" fmla="*/ 27 w 224"/>
                  <a:gd name="T13" fmla="*/ 185 h 334"/>
                  <a:gd name="T14" fmla="*/ 0 w 224"/>
                  <a:gd name="T15" fmla="*/ 112 h 334"/>
                  <a:gd name="T16" fmla="*/ 112 w 224"/>
                  <a:gd name="T17" fmla="*/ 0 h 334"/>
                  <a:gd name="T18" fmla="*/ 224 w 224"/>
                  <a:gd name="T19" fmla="*/ 112 h 334"/>
                  <a:gd name="T20" fmla="*/ 197 w 224"/>
                  <a:gd name="T21" fmla="*/ 185 h 334"/>
                  <a:gd name="T22" fmla="*/ 200 w 224"/>
                  <a:gd name="T23" fmla="*/ 181 h 334"/>
                  <a:gd name="T24" fmla="*/ 197 w 224"/>
                  <a:gd name="T25" fmla="*/ 185 h 334"/>
                  <a:gd name="T26" fmla="*/ 156 w 224"/>
                  <a:gd name="T27" fmla="*/ 265 h 334"/>
                  <a:gd name="T28" fmla="*/ 156 w 224"/>
                  <a:gd name="T29" fmla="*/ 312 h 334"/>
                  <a:gd name="T30" fmla="*/ 156 w 224"/>
                  <a:gd name="T31" fmla="*/ 312 h 334"/>
                  <a:gd name="T32" fmla="*/ 67 w 224"/>
                  <a:gd name="T33" fmla="*/ 269 h 334"/>
                  <a:gd name="T34" fmla="*/ 156 w 224"/>
                  <a:gd name="T35" fmla="*/ 269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24" h="334">
                    <a:moveTo>
                      <a:pt x="156" y="312"/>
                    </a:moveTo>
                    <a:cubicBezTo>
                      <a:pt x="156" y="324"/>
                      <a:pt x="146" y="334"/>
                      <a:pt x="134" y="334"/>
                    </a:cubicBezTo>
                    <a:cubicBezTo>
                      <a:pt x="89" y="334"/>
                      <a:pt x="89" y="334"/>
                      <a:pt x="89" y="334"/>
                    </a:cubicBezTo>
                    <a:cubicBezTo>
                      <a:pt x="76" y="334"/>
                      <a:pt x="67" y="324"/>
                      <a:pt x="67" y="312"/>
                    </a:cubicBezTo>
                    <a:cubicBezTo>
                      <a:pt x="67" y="312"/>
                      <a:pt x="67" y="300"/>
                      <a:pt x="67" y="261"/>
                    </a:cubicBezTo>
                    <a:cubicBezTo>
                      <a:pt x="67" y="221"/>
                      <a:pt x="37" y="195"/>
                      <a:pt x="37" y="195"/>
                    </a:cubicBezTo>
                    <a:cubicBezTo>
                      <a:pt x="27" y="185"/>
                      <a:pt x="27" y="185"/>
                      <a:pt x="27" y="185"/>
                    </a:cubicBezTo>
                    <a:cubicBezTo>
                      <a:pt x="10" y="166"/>
                      <a:pt x="0" y="140"/>
                      <a:pt x="0" y="112"/>
                    </a:cubicBezTo>
                    <a:cubicBezTo>
                      <a:pt x="0" y="50"/>
                      <a:pt x="50" y="0"/>
                      <a:pt x="112" y="0"/>
                    </a:cubicBezTo>
                    <a:cubicBezTo>
                      <a:pt x="174" y="0"/>
                      <a:pt x="224" y="50"/>
                      <a:pt x="224" y="112"/>
                    </a:cubicBezTo>
                    <a:cubicBezTo>
                      <a:pt x="224" y="140"/>
                      <a:pt x="214" y="166"/>
                      <a:pt x="197" y="185"/>
                    </a:cubicBezTo>
                    <a:moveTo>
                      <a:pt x="200" y="181"/>
                    </a:moveTo>
                    <a:cubicBezTo>
                      <a:pt x="197" y="185"/>
                      <a:pt x="197" y="185"/>
                      <a:pt x="197" y="185"/>
                    </a:cubicBezTo>
                    <a:cubicBezTo>
                      <a:pt x="197" y="185"/>
                      <a:pt x="156" y="217"/>
                      <a:pt x="156" y="265"/>
                    </a:cubicBezTo>
                    <a:cubicBezTo>
                      <a:pt x="156" y="312"/>
                      <a:pt x="156" y="312"/>
                      <a:pt x="156" y="312"/>
                    </a:cubicBezTo>
                    <a:cubicBezTo>
                      <a:pt x="156" y="312"/>
                      <a:pt x="156" y="312"/>
                      <a:pt x="156" y="312"/>
                    </a:cubicBezTo>
                    <a:moveTo>
                      <a:pt x="67" y="269"/>
                    </a:moveTo>
                    <a:cubicBezTo>
                      <a:pt x="156" y="269"/>
                      <a:pt x="156" y="269"/>
                      <a:pt x="156" y="269"/>
                    </a:cubicBezTo>
                  </a:path>
                </a:pathLst>
              </a:cu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10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353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cs typeface="Segoe UI" pitchFamily="34" charset="0"/>
                </a:endParaRPr>
              </a:p>
            </p:txBody>
          </p: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D5529022-9E1E-41BD-BEC3-AF15717B7562}"/>
                  </a:ext>
                </a:extLst>
              </p:cNvPr>
              <p:cNvCxnSpPr>
                <a:stCxn id="248" idx="9"/>
              </p:cNvCxnSpPr>
              <p:nvPr/>
            </p:nvCxnSpPr>
            <p:spPr>
              <a:xfrm flipV="1">
                <a:off x="9579945" y="3104175"/>
                <a:ext cx="328686" cy="260134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07971A01-7524-4E46-9CD6-EFFF19BC2103}"/>
                  </a:ext>
                </a:extLst>
              </p:cNvPr>
              <p:cNvCxnSpPr/>
              <p:nvPr/>
            </p:nvCxnSpPr>
            <p:spPr>
              <a:xfrm>
                <a:off x="9937852" y="3107942"/>
                <a:ext cx="272987" cy="245601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0662F492-A345-4EDE-9C64-F4ED6955BCCB}"/>
                  </a:ext>
                </a:extLst>
              </p:cNvPr>
              <p:cNvCxnSpPr/>
              <p:nvPr/>
            </p:nvCxnSpPr>
            <p:spPr>
              <a:xfrm flipV="1">
                <a:off x="10235062" y="3017168"/>
                <a:ext cx="314818" cy="355453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1FEBA166-4946-472E-AC95-086194A534CC}"/>
                  </a:ext>
                </a:extLst>
              </p:cNvPr>
              <p:cNvCxnSpPr/>
              <p:nvPr/>
            </p:nvCxnSpPr>
            <p:spPr>
              <a:xfrm>
                <a:off x="10581743" y="3019296"/>
                <a:ext cx="223658" cy="177132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04E37EFD-E9E9-471B-9EE3-3DB7558F16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810601" y="3036486"/>
                <a:ext cx="198716" cy="158409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B406D8F6-4D7C-4C01-B1E1-9DA5D3A4099E}"/>
                  </a:ext>
                </a:extLst>
              </p:cNvPr>
              <p:cNvSpPr/>
              <p:nvPr/>
            </p:nvSpPr>
            <p:spPr bwMode="auto">
              <a:xfrm>
                <a:off x="9880199" y="3070907"/>
                <a:ext cx="73910" cy="73910"/>
              </a:xfrm>
              <a:prstGeom prst="ellipse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4C9DE441-2B2F-4EB9-9A08-83A3E5A597A8}"/>
                  </a:ext>
                </a:extLst>
              </p:cNvPr>
              <p:cNvSpPr/>
              <p:nvPr/>
            </p:nvSpPr>
            <p:spPr bwMode="auto">
              <a:xfrm>
                <a:off x="10185996" y="3326596"/>
                <a:ext cx="73910" cy="73910"/>
              </a:xfrm>
              <a:prstGeom prst="ellipse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1942B349-AB7C-479D-871D-B0BDB19E060B}"/>
                  </a:ext>
                </a:extLst>
              </p:cNvPr>
              <p:cNvSpPr/>
              <p:nvPr/>
            </p:nvSpPr>
            <p:spPr bwMode="auto">
              <a:xfrm>
                <a:off x="10522919" y="2973606"/>
                <a:ext cx="73910" cy="73910"/>
              </a:xfrm>
              <a:prstGeom prst="ellipse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576F4490-A290-4D88-8D97-7E9783623953}"/>
                  </a:ext>
                </a:extLst>
              </p:cNvPr>
              <p:cNvSpPr/>
              <p:nvPr/>
            </p:nvSpPr>
            <p:spPr bwMode="auto">
              <a:xfrm>
                <a:off x="10765932" y="3150177"/>
                <a:ext cx="73910" cy="73910"/>
              </a:xfrm>
              <a:prstGeom prst="ellipse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23D63583-EF31-41D3-B719-96756E6102D5}"/>
                  </a:ext>
                </a:extLst>
              </p:cNvPr>
              <p:cNvGrpSpPr/>
              <p:nvPr/>
            </p:nvGrpSpPr>
            <p:grpSpPr>
              <a:xfrm>
                <a:off x="10673740" y="3403379"/>
                <a:ext cx="354276" cy="357087"/>
                <a:chOff x="9709150" y="6365875"/>
                <a:chExt cx="200026" cy="201613"/>
              </a:xfrm>
            </p:grpSpPr>
            <p:sp>
              <p:nvSpPr>
                <p:cNvPr id="261" name="Oval 30">
                  <a:extLst>
                    <a:ext uri="{FF2B5EF4-FFF2-40B4-BE49-F238E27FC236}">
                      <a16:creationId xmlns:a16="http://schemas.microsoft.com/office/drawing/2014/main" id="{3BC718BB-FB31-4E47-837C-6F42E734B6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709150" y="6365875"/>
                  <a:ext cx="150813" cy="152400"/>
                </a:xfrm>
                <a:prstGeom prst="ellips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2" name="Freeform 31">
                  <a:extLst>
                    <a:ext uri="{FF2B5EF4-FFF2-40B4-BE49-F238E27FC236}">
                      <a16:creationId xmlns:a16="http://schemas.microsoft.com/office/drawing/2014/main" id="{B594F8FD-0538-4999-BFCF-36B05EA70E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825038" y="6481763"/>
                  <a:ext cx="84138" cy="85725"/>
                </a:xfrm>
                <a:custGeom>
                  <a:avLst/>
                  <a:gdLst>
                    <a:gd name="T0" fmla="*/ 15 w 53"/>
                    <a:gd name="T1" fmla="*/ 0 h 54"/>
                    <a:gd name="T2" fmla="*/ 53 w 53"/>
                    <a:gd name="T3" fmla="*/ 39 h 54"/>
                    <a:gd name="T4" fmla="*/ 38 w 53"/>
                    <a:gd name="T5" fmla="*/ 54 h 54"/>
                    <a:gd name="T6" fmla="*/ 0 w 53"/>
                    <a:gd name="T7" fmla="*/ 16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54">
                      <a:moveTo>
                        <a:pt x="15" y="0"/>
                      </a:moveTo>
                      <a:lnTo>
                        <a:pt x="53" y="39"/>
                      </a:lnTo>
                      <a:lnTo>
                        <a:pt x="38" y="54"/>
                      </a:lnTo>
                      <a:lnTo>
                        <a:pt x="0" y="16"/>
                      </a:lnTo>
                    </a:path>
                  </a:pathLst>
                </a:cu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3" name="Line 32">
                  <a:extLst>
                    <a:ext uri="{FF2B5EF4-FFF2-40B4-BE49-F238E27FC236}">
                      <a16:creationId xmlns:a16="http://schemas.microsoft.com/office/drawing/2014/main" id="{BFBF9AF0-02EC-4500-959D-242A8F7683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748838" y="6423025"/>
                  <a:ext cx="0" cy="46038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4" name="Line 33">
                  <a:extLst>
                    <a:ext uri="{FF2B5EF4-FFF2-40B4-BE49-F238E27FC236}">
                      <a16:creationId xmlns:a16="http://schemas.microsoft.com/office/drawing/2014/main" id="{08450906-C43F-4854-8E1B-91ECA3BDF38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821863" y="6426200"/>
                  <a:ext cx="0" cy="42863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5" name="Line 34">
                  <a:extLst>
                    <a:ext uri="{FF2B5EF4-FFF2-40B4-BE49-F238E27FC236}">
                      <a16:creationId xmlns:a16="http://schemas.microsoft.com/office/drawing/2014/main" id="{F8257FAA-77E2-4901-80BA-896DCDCDB13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766300" y="6413500"/>
                  <a:ext cx="0" cy="55563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6" name="Line 35">
                  <a:extLst>
                    <a:ext uri="{FF2B5EF4-FFF2-40B4-BE49-F238E27FC236}">
                      <a16:creationId xmlns:a16="http://schemas.microsoft.com/office/drawing/2014/main" id="{48CE54A7-04D5-4E6B-B64B-234129EDD7A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785350" y="6434138"/>
                  <a:ext cx="0" cy="34925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7" name="Line 36">
                  <a:extLst>
                    <a:ext uri="{FF2B5EF4-FFF2-40B4-BE49-F238E27FC236}">
                      <a16:creationId xmlns:a16="http://schemas.microsoft.com/office/drawing/2014/main" id="{7D15B394-DBD5-48B0-B6FF-1603E8DABEC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802813" y="6399213"/>
                  <a:ext cx="0" cy="69850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8" name="Line 37">
                  <a:extLst>
                    <a:ext uri="{FF2B5EF4-FFF2-40B4-BE49-F238E27FC236}">
                      <a16:creationId xmlns:a16="http://schemas.microsoft.com/office/drawing/2014/main" id="{65C11EAA-199D-40AA-9881-4F1C2BC7C67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9745663" y="6480175"/>
                  <a:ext cx="79375" cy="0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9" name="Line 38">
                  <a:extLst>
                    <a:ext uri="{FF2B5EF4-FFF2-40B4-BE49-F238E27FC236}">
                      <a16:creationId xmlns:a16="http://schemas.microsoft.com/office/drawing/2014/main" id="{B3145E2B-4FA7-436F-9C7C-944CF9956B1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850438" y="6480175"/>
                  <a:ext cx="0" cy="0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</p:grpSp>
        </p:grpSp>
        <p:sp>
          <p:nvSpPr>
            <p:cNvPr id="243" name="Rectangle 32">
              <a:extLst>
                <a:ext uri="{FF2B5EF4-FFF2-40B4-BE49-F238E27FC236}">
                  <a16:creationId xmlns:a16="http://schemas.microsoft.com/office/drawing/2014/main" id="{9CE27BDC-78CE-426B-BED5-E20A8C77E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34192" y="2734634"/>
              <a:ext cx="2429184" cy="77893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Time Series Insights Explorer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Power BI Connector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3rd PARTY APPS</a:t>
              </a:r>
            </a:p>
          </p:txBody>
        </p: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60443A6F-FE76-4C81-938C-071C9A6FDB33}"/>
                </a:ext>
              </a:extLst>
            </p:cNvPr>
            <p:cNvGrpSpPr/>
            <p:nvPr/>
          </p:nvGrpSpPr>
          <p:grpSpPr>
            <a:xfrm>
              <a:off x="8309427" y="2210433"/>
              <a:ext cx="1552705" cy="923152"/>
              <a:chOff x="8309427" y="2210433"/>
              <a:chExt cx="1552705" cy="923152"/>
            </a:xfrm>
          </p:grpSpPr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16833C9A-B5BC-4FCE-B7FC-B8E83DB6F262}"/>
                  </a:ext>
                </a:extLst>
              </p:cNvPr>
              <p:cNvSpPr/>
              <p:nvPr/>
            </p:nvSpPr>
            <p:spPr bwMode="auto">
              <a:xfrm>
                <a:off x="8812465" y="2210433"/>
                <a:ext cx="548640" cy="548640"/>
              </a:xfrm>
              <a:prstGeom prst="ellipse">
                <a:avLst/>
              </a:prstGeom>
              <a:solidFill>
                <a:srgbClr val="0078D3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BCADD43B-F646-473E-8C66-4D03B33FFE7D}"/>
                  </a:ext>
                </a:extLst>
              </p:cNvPr>
              <p:cNvSpPr/>
              <p:nvPr/>
            </p:nvSpPr>
            <p:spPr bwMode="auto">
              <a:xfrm>
                <a:off x="8309427" y="2734634"/>
                <a:ext cx="1552705" cy="39895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Time Series 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Query API</a:t>
                </a:r>
              </a:p>
            </p:txBody>
          </p:sp>
        </p:grp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FAB19A3A-D37C-44FF-A73F-5D0ACB336F20}"/>
                </a:ext>
              </a:extLst>
            </p:cNvPr>
            <p:cNvSpPr/>
            <p:nvPr/>
          </p:nvSpPr>
          <p:spPr bwMode="auto">
            <a:xfrm>
              <a:off x="8804453" y="2310210"/>
              <a:ext cx="568898" cy="348511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" pitchFamily="34" charset="0"/>
                </a:rPr>
                <a:t>&lt;/&gt;</a:t>
              </a:r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897E60A0-7CA7-43C6-A73B-5FBD0EB56121}"/>
              </a:ext>
            </a:extLst>
          </p:cNvPr>
          <p:cNvGrpSpPr/>
          <p:nvPr/>
        </p:nvGrpSpPr>
        <p:grpSpPr>
          <a:xfrm>
            <a:off x="4421200" y="2465275"/>
            <a:ext cx="1634743" cy="2638854"/>
            <a:chOff x="4421200" y="2465275"/>
            <a:chExt cx="1634743" cy="2638854"/>
          </a:xfrm>
        </p:grpSpPr>
        <p:grpSp>
          <p:nvGrpSpPr>
            <p:cNvPr id="273" name="Graphic 276">
              <a:extLst>
                <a:ext uri="{FF2B5EF4-FFF2-40B4-BE49-F238E27FC236}">
                  <a16:creationId xmlns:a16="http://schemas.microsoft.com/office/drawing/2014/main" id="{9C0DD52D-5FDF-411B-863E-DCCD38742939}"/>
                </a:ext>
              </a:extLst>
            </p:cNvPr>
            <p:cNvGrpSpPr/>
            <p:nvPr/>
          </p:nvGrpSpPr>
          <p:grpSpPr>
            <a:xfrm>
              <a:off x="5270118" y="2996442"/>
              <a:ext cx="510189" cy="716571"/>
              <a:chOff x="5755481" y="2939577"/>
              <a:chExt cx="680085" cy="955195"/>
            </a:xfrm>
            <a:solidFill>
              <a:srgbClr val="000000"/>
            </a:solidFill>
          </p:grpSpPr>
          <p:sp>
            <p:nvSpPr>
              <p:cNvPr id="283" name="Freeform: Shape 278">
                <a:extLst>
                  <a:ext uri="{FF2B5EF4-FFF2-40B4-BE49-F238E27FC236}">
                    <a16:creationId xmlns:a16="http://schemas.microsoft.com/office/drawing/2014/main" id="{0B45F62C-EBF4-40AE-ADAE-7A5B7951CCFD}"/>
                  </a:ext>
                </a:extLst>
              </p:cNvPr>
              <p:cNvSpPr/>
              <p:nvPr/>
            </p:nvSpPr>
            <p:spPr>
              <a:xfrm>
                <a:off x="5755481" y="2939577"/>
                <a:ext cx="680085" cy="196787"/>
              </a:xfrm>
              <a:custGeom>
                <a:avLst/>
                <a:gdLst>
                  <a:gd name="connsiteX0" fmla="*/ 680085 w 680085"/>
                  <a:gd name="connsiteY0" fmla="*/ 98393 h 196786"/>
                  <a:gd name="connsiteX1" fmla="*/ 340043 w 680085"/>
                  <a:gd name="connsiteY1" fmla="*/ 196787 h 196786"/>
                  <a:gd name="connsiteX2" fmla="*/ 0 w 680085"/>
                  <a:gd name="connsiteY2" fmla="*/ 98393 h 196786"/>
                  <a:gd name="connsiteX3" fmla="*/ 340043 w 680085"/>
                  <a:gd name="connsiteY3" fmla="*/ 0 h 196786"/>
                  <a:gd name="connsiteX4" fmla="*/ 680085 w 680085"/>
                  <a:gd name="connsiteY4" fmla="*/ 98393 h 196786"/>
                  <a:gd name="connsiteX5" fmla="*/ 680085 w 680085"/>
                  <a:gd name="connsiteY5" fmla="*/ 98393 h 196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0085" h="196786">
                    <a:moveTo>
                      <a:pt x="680085" y="98393"/>
                    </a:moveTo>
                    <a:cubicBezTo>
                      <a:pt x="680085" y="152781"/>
                      <a:pt x="527876" y="196787"/>
                      <a:pt x="340043" y="196787"/>
                    </a:cubicBezTo>
                    <a:cubicBezTo>
                      <a:pt x="152210" y="196787"/>
                      <a:pt x="0" y="152686"/>
                      <a:pt x="0" y="98393"/>
                    </a:cubicBezTo>
                    <a:cubicBezTo>
                      <a:pt x="0" y="44006"/>
                      <a:pt x="152210" y="0"/>
                      <a:pt x="340043" y="0"/>
                    </a:cubicBezTo>
                    <a:cubicBezTo>
                      <a:pt x="527876" y="0"/>
                      <a:pt x="680085" y="44101"/>
                      <a:pt x="680085" y="98393"/>
                    </a:cubicBezTo>
                    <a:lnTo>
                      <a:pt x="680085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50E6FF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4" name="Freeform: Shape 279">
                <a:extLst>
                  <a:ext uri="{FF2B5EF4-FFF2-40B4-BE49-F238E27FC236}">
                    <a16:creationId xmlns:a16="http://schemas.microsoft.com/office/drawing/2014/main" id="{F887F6E4-16E0-42E4-8C42-42EC73D7FF26}"/>
                  </a:ext>
                </a:extLst>
              </p:cNvPr>
              <p:cNvSpPr/>
              <p:nvPr/>
            </p:nvSpPr>
            <p:spPr>
              <a:xfrm>
                <a:off x="5755481" y="3107530"/>
                <a:ext cx="680085" cy="295179"/>
              </a:xfrm>
              <a:custGeom>
                <a:avLst/>
                <a:gdLst>
                  <a:gd name="connsiteX0" fmla="*/ 582930 w 680085"/>
                  <a:gd name="connsiteY0" fmla="*/ 196787 h 295179"/>
                  <a:gd name="connsiteX1" fmla="*/ 558641 w 680085"/>
                  <a:gd name="connsiteY1" fmla="*/ 172212 h 295179"/>
                  <a:gd name="connsiteX2" fmla="*/ 582930 w 680085"/>
                  <a:gd name="connsiteY2" fmla="*/ 147638 h 295179"/>
                  <a:gd name="connsiteX3" fmla="*/ 607219 w 680085"/>
                  <a:gd name="connsiteY3" fmla="*/ 172212 h 295179"/>
                  <a:gd name="connsiteX4" fmla="*/ 582930 w 680085"/>
                  <a:gd name="connsiteY4" fmla="*/ 196787 h 295179"/>
                  <a:gd name="connsiteX5" fmla="*/ 582930 w 680085"/>
                  <a:gd name="connsiteY5" fmla="*/ 196787 h 295179"/>
                  <a:gd name="connsiteX6" fmla="*/ 340043 w 680085"/>
                  <a:gd name="connsiteY6" fmla="*/ 98393 h 295179"/>
                  <a:gd name="connsiteX7" fmla="*/ 0 w 680085"/>
                  <a:gd name="connsiteY7" fmla="*/ 0 h 295179"/>
                  <a:gd name="connsiteX8" fmla="*/ 0 w 680085"/>
                  <a:gd name="connsiteY8" fmla="*/ 196787 h 295179"/>
                  <a:gd name="connsiteX9" fmla="*/ 340043 w 680085"/>
                  <a:gd name="connsiteY9" fmla="*/ 295180 h 295179"/>
                  <a:gd name="connsiteX10" fmla="*/ 680085 w 680085"/>
                  <a:gd name="connsiteY10" fmla="*/ 196787 h 295179"/>
                  <a:gd name="connsiteX11" fmla="*/ 680085 w 680085"/>
                  <a:gd name="connsiteY11" fmla="*/ 0 h 295179"/>
                  <a:gd name="connsiteX12" fmla="*/ 340043 w 680085"/>
                  <a:gd name="connsiteY12" fmla="*/ 98393 h 295179"/>
                  <a:gd name="connsiteX13" fmla="*/ 340043 w 680085"/>
                  <a:gd name="connsiteY13" fmla="*/ 98393 h 29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179">
                    <a:moveTo>
                      <a:pt x="582930" y="196787"/>
                    </a:moveTo>
                    <a:cubicBezTo>
                      <a:pt x="568357" y="196787"/>
                      <a:pt x="558641" y="186976"/>
                      <a:pt x="558641" y="172212"/>
                    </a:cubicBezTo>
                    <a:cubicBezTo>
                      <a:pt x="558641" y="157448"/>
                      <a:pt x="568357" y="147638"/>
                      <a:pt x="582930" y="147638"/>
                    </a:cubicBezTo>
                    <a:cubicBezTo>
                      <a:pt x="597503" y="147638"/>
                      <a:pt x="607219" y="157448"/>
                      <a:pt x="607219" y="172212"/>
                    </a:cubicBezTo>
                    <a:cubicBezTo>
                      <a:pt x="607219" y="186976"/>
                      <a:pt x="597503" y="196787"/>
                      <a:pt x="582930" y="196787"/>
                    </a:cubicBezTo>
                    <a:lnTo>
                      <a:pt x="582930" y="196787"/>
                    </a:lnTo>
                    <a:close/>
                    <a:moveTo>
                      <a:pt x="340043" y="98393"/>
                    </a:moveTo>
                    <a:cubicBezTo>
                      <a:pt x="152972" y="98393"/>
                      <a:pt x="0" y="54102"/>
                      <a:pt x="0" y="0"/>
                    </a:cubicBezTo>
                    <a:lnTo>
                      <a:pt x="0" y="196787"/>
                    </a:lnTo>
                    <a:cubicBezTo>
                      <a:pt x="0" y="250889"/>
                      <a:pt x="153067" y="295180"/>
                      <a:pt x="340043" y="295180"/>
                    </a:cubicBezTo>
                    <a:cubicBezTo>
                      <a:pt x="527018" y="295180"/>
                      <a:pt x="680085" y="250889"/>
                      <a:pt x="680085" y="196787"/>
                    </a:cubicBezTo>
                    <a:lnTo>
                      <a:pt x="680085" y="0"/>
                    </a:lnTo>
                    <a:cubicBezTo>
                      <a:pt x="680085" y="54102"/>
                      <a:pt x="527114" y="98393"/>
                      <a:pt x="340043" y="98393"/>
                    </a:cubicBezTo>
                    <a:lnTo>
                      <a:pt x="340043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50E6FF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5" name="Freeform: Shape 280">
                <a:extLst>
                  <a:ext uri="{FF2B5EF4-FFF2-40B4-BE49-F238E27FC236}">
                    <a16:creationId xmlns:a16="http://schemas.microsoft.com/office/drawing/2014/main" id="{22A222FA-B8AD-4D08-AFAA-1AF254FAE1B1}"/>
                  </a:ext>
                </a:extLst>
              </p:cNvPr>
              <p:cNvSpPr/>
              <p:nvPr/>
            </p:nvSpPr>
            <p:spPr>
              <a:xfrm>
                <a:off x="5755481" y="3353561"/>
                <a:ext cx="680085" cy="295179"/>
              </a:xfrm>
              <a:custGeom>
                <a:avLst/>
                <a:gdLst>
                  <a:gd name="connsiteX0" fmla="*/ 582930 w 680085"/>
                  <a:gd name="connsiteY0" fmla="*/ 196787 h 295179"/>
                  <a:gd name="connsiteX1" fmla="*/ 558641 w 680085"/>
                  <a:gd name="connsiteY1" fmla="*/ 172212 h 295179"/>
                  <a:gd name="connsiteX2" fmla="*/ 582930 w 680085"/>
                  <a:gd name="connsiteY2" fmla="*/ 147638 h 295179"/>
                  <a:gd name="connsiteX3" fmla="*/ 607219 w 680085"/>
                  <a:gd name="connsiteY3" fmla="*/ 172212 h 295179"/>
                  <a:gd name="connsiteX4" fmla="*/ 582930 w 680085"/>
                  <a:gd name="connsiteY4" fmla="*/ 196787 h 295179"/>
                  <a:gd name="connsiteX5" fmla="*/ 582930 w 680085"/>
                  <a:gd name="connsiteY5" fmla="*/ 196787 h 295179"/>
                  <a:gd name="connsiteX6" fmla="*/ 340043 w 680085"/>
                  <a:gd name="connsiteY6" fmla="*/ 98393 h 295179"/>
                  <a:gd name="connsiteX7" fmla="*/ 0 w 680085"/>
                  <a:gd name="connsiteY7" fmla="*/ 0 h 295179"/>
                  <a:gd name="connsiteX8" fmla="*/ 0 w 680085"/>
                  <a:gd name="connsiteY8" fmla="*/ 196787 h 295179"/>
                  <a:gd name="connsiteX9" fmla="*/ 340043 w 680085"/>
                  <a:gd name="connsiteY9" fmla="*/ 295180 h 295179"/>
                  <a:gd name="connsiteX10" fmla="*/ 680085 w 680085"/>
                  <a:gd name="connsiteY10" fmla="*/ 196787 h 295179"/>
                  <a:gd name="connsiteX11" fmla="*/ 680085 w 680085"/>
                  <a:gd name="connsiteY11" fmla="*/ 0 h 295179"/>
                  <a:gd name="connsiteX12" fmla="*/ 340043 w 680085"/>
                  <a:gd name="connsiteY12" fmla="*/ 98393 h 295179"/>
                  <a:gd name="connsiteX13" fmla="*/ 340043 w 680085"/>
                  <a:gd name="connsiteY13" fmla="*/ 98393 h 29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179">
                    <a:moveTo>
                      <a:pt x="582930" y="196787"/>
                    </a:moveTo>
                    <a:cubicBezTo>
                      <a:pt x="568357" y="196787"/>
                      <a:pt x="558641" y="186976"/>
                      <a:pt x="558641" y="172212"/>
                    </a:cubicBezTo>
                    <a:cubicBezTo>
                      <a:pt x="558641" y="157448"/>
                      <a:pt x="568357" y="147638"/>
                      <a:pt x="582930" y="147638"/>
                    </a:cubicBezTo>
                    <a:cubicBezTo>
                      <a:pt x="597503" y="147638"/>
                      <a:pt x="607219" y="157448"/>
                      <a:pt x="607219" y="172212"/>
                    </a:cubicBezTo>
                    <a:cubicBezTo>
                      <a:pt x="607219" y="186976"/>
                      <a:pt x="597503" y="196787"/>
                      <a:pt x="582930" y="196787"/>
                    </a:cubicBezTo>
                    <a:lnTo>
                      <a:pt x="582930" y="196787"/>
                    </a:lnTo>
                    <a:close/>
                    <a:moveTo>
                      <a:pt x="340043" y="98393"/>
                    </a:moveTo>
                    <a:cubicBezTo>
                      <a:pt x="152972" y="98393"/>
                      <a:pt x="0" y="54102"/>
                      <a:pt x="0" y="0"/>
                    </a:cubicBezTo>
                    <a:lnTo>
                      <a:pt x="0" y="196787"/>
                    </a:lnTo>
                    <a:cubicBezTo>
                      <a:pt x="0" y="250888"/>
                      <a:pt x="153067" y="295180"/>
                      <a:pt x="340043" y="295180"/>
                    </a:cubicBezTo>
                    <a:cubicBezTo>
                      <a:pt x="527018" y="295180"/>
                      <a:pt x="680085" y="250888"/>
                      <a:pt x="680085" y="196787"/>
                    </a:cubicBezTo>
                    <a:lnTo>
                      <a:pt x="680085" y="0"/>
                    </a:lnTo>
                    <a:cubicBezTo>
                      <a:pt x="680085" y="54102"/>
                      <a:pt x="527114" y="98393"/>
                      <a:pt x="340043" y="98393"/>
                    </a:cubicBezTo>
                    <a:lnTo>
                      <a:pt x="340043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50E6FF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6" name="Freeform: Shape 281">
                <a:extLst>
                  <a:ext uri="{FF2B5EF4-FFF2-40B4-BE49-F238E27FC236}">
                    <a16:creationId xmlns:a16="http://schemas.microsoft.com/office/drawing/2014/main" id="{148AC51F-266A-4242-81A1-F71A2714A67F}"/>
                  </a:ext>
                </a:extLst>
              </p:cNvPr>
              <p:cNvSpPr/>
              <p:nvPr/>
            </p:nvSpPr>
            <p:spPr>
              <a:xfrm>
                <a:off x="5755481" y="3599497"/>
                <a:ext cx="680085" cy="295275"/>
              </a:xfrm>
              <a:custGeom>
                <a:avLst/>
                <a:gdLst>
                  <a:gd name="connsiteX0" fmla="*/ 582930 w 680085"/>
                  <a:gd name="connsiteY0" fmla="*/ 196882 h 295275"/>
                  <a:gd name="connsiteX1" fmla="*/ 558641 w 680085"/>
                  <a:gd name="connsiteY1" fmla="*/ 172307 h 295275"/>
                  <a:gd name="connsiteX2" fmla="*/ 582930 w 680085"/>
                  <a:gd name="connsiteY2" fmla="*/ 147733 h 295275"/>
                  <a:gd name="connsiteX3" fmla="*/ 607219 w 680085"/>
                  <a:gd name="connsiteY3" fmla="*/ 172307 h 295275"/>
                  <a:gd name="connsiteX4" fmla="*/ 582930 w 680085"/>
                  <a:gd name="connsiteY4" fmla="*/ 196882 h 295275"/>
                  <a:gd name="connsiteX5" fmla="*/ 582930 w 680085"/>
                  <a:gd name="connsiteY5" fmla="*/ 196882 h 295275"/>
                  <a:gd name="connsiteX6" fmla="*/ 340043 w 680085"/>
                  <a:gd name="connsiteY6" fmla="*/ 98488 h 295275"/>
                  <a:gd name="connsiteX7" fmla="*/ 0 w 680085"/>
                  <a:gd name="connsiteY7" fmla="*/ 95 h 295275"/>
                  <a:gd name="connsiteX8" fmla="*/ 0 w 680085"/>
                  <a:gd name="connsiteY8" fmla="*/ 196882 h 295275"/>
                  <a:gd name="connsiteX9" fmla="*/ 340043 w 680085"/>
                  <a:gd name="connsiteY9" fmla="*/ 295275 h 295275"/>
                  <a:gd name="connsiteX10" fmla="*/ 680085 w 680085"/>
                  <a:gd name="connsiteY10" fmla="*/ 196882 h 295275"/>
                  <a:gd name="connsiteX11" fmla="*/ 680085 w 680085"/>
                  <a:gd name="connsiteY11" fmla="*/ 0 h 295275"/>
                  <a:gd name="connsiteX12" fmla="*/ 340043 w 680085"/>
                  <a:gd name="connsiteY12" fmla="*/ 98488 h 295275"/>
                  <a:gd name="connsiteX13" fmla="*/ 340043 w 680085"/>
                  <a:gd name="connsiteY13" fmla="*/ 98488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275">
                    <a:moveTo>
                      <a:pt x="582930" y="196882"/>
                    </a:moveTo>
                    <a:cubicBezTo>
                      <a:pt x="568357" y="196882"/>
                      <a:pt x="558641" y="187071"/>
                      <a:pt x="558641" y="172307"/>
                    </a:cubicBezTo>
                    <a:cubicBezTo>
                      <a:pt x="558641" y="157544"/>
                      <a:pt x="568357" y="147733"/>
                      <a:pt x="582930" y="147733"/>
                    </a:cubicBezTo>
                    <a:cubicBezTo>
                      <a:pt x="597503" y="147733"/>
                      <a:pt x="607219" y="157544"/>
                      <a:pt x="607219" y="172307"/>
                    </a:cubicBezTo>
                    <a:cubicBezTo>
                      <a:pt x="607219" y="187071"/>
                      <a:pt x="597503" y="196882"/>
                      <a:pt x="582930" y="196882"/>
                    </a:cubicBezTo>
                    <a:lnTo>
                      <a:pt x="582930" y="196882"/>
                    </a:lnTo>
                    <a:close/>
                    <a:moveTo>
                      <a:pt x="340043" y="98488"/>
                    </a:moveTo>
                    <a:cubicBezTo>
                      <a:pt x="152972" y="98488"/>
                      <a:pt x="0" y="54197"/>
                      <a:pt x="0" y="95"/>
                    </a:cubicBezTo>
                    <a:lnTo>
                      <a:pt x="0" y="196882"/>
                    </a:lnTo>
                    <a:cubicBezTo>
                      <a:pt x="0" y="250984"/>
                      <a:pt x="153067" y="295275"/>
                      <a:pt x="340043" y="295275"/>
                    </a:cubicBezTo>
                    <a:cubicBezTo>
                      <a:pt x="527018" y="295275"/>
                      <a:pt x="680085" y="250984"/>
                      <a:pt x="680085" y="196882"/>
                    </a:cubicBezTo>
                    <a:lnTo>
                      <a:pt x="680085" y="0"/>
                    </a:lnTo>
                    <a:cubicBezTo>
                      <a:pt x="680085" y="54197"/>
                      <a:pt x="527114" y="98488"/>
                      <a:pt x="340043" y="98488"/>
                    </a:cubicBezTo>
                    <a:lnTo>
                      <a:pt x="340043" y="98488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50E6FF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74" name="Graphic 276">
              <a:extLst>
                <a:ext uri="{FF2B5EF4-FFF2-40B4-BE49-F238E27FC236}">
                  <a16:creationId xmlns:a16="http://schemas.microsoft.com/office/drawing/2014/main" id="{EFBA4C80-850B-46D9-A540-4A372BBCB376}"/>
                </a:ext>
              </a:extLst>
            </p:cNvPr>
            <p:cNvGrpSpPr/>
            <p:nvPr/>
          </p:nvGrpSpPr>
          <p:grpSpPr>
            <a:xfrm>
              <a:off x="5269447" y="3940222"/>
              <a:ext cx="510189" cy="716571"/>
              <a:chOff x="5755481" y="2939577"/>
              <a:chExt cx="680085" cy="955195"/>
            </a:xfrm>
            <a:solidFill>
              <a:srgbClr val="000000"/>
            </a:solidFill>
          </p:grpSpPr>
          <p:sp>
            <p:nvSpPr>
              <p:cNvPr id="279" name="Freeform: Shape 288">
                <a:extLst>
                  <a:ext uri="{FF2B5EF4-FFF2-40B4-BE49-F238E27FC236}">
                    <a16:creationId xmlns:a16="http://schemas.microsoft.com/office/drawing/2014/main" id="{E8F4277D-571A-4687-A59E-3D67E9A60FDA}"/>
                  </a:ext>
                </a:extLst>
              </p:cNvPr>
              <p:cNvSpPr/>
              <p:nvPr/>
            </p:nvSpPr>
            <p:spPr>
              <a:xfrm>
                <a:off x="5755481" y="2939577"/>
                <a:ext cx="680085" cy="196787"/>
              </a:xfrm>
              <a:custGeom>
                <a:avLst/>
                <a:gdLst>
                  <a:gd name="connsiteX0" fmla="*/ 680085 w 680085"/>
                  <a:gd name="connsiteY0" fmla="*/ 98393 h 196786"/>
                  <a:gd name="connsiteX1" fmla="*/ 340043 w 680085"/>
                  <a:gd name="connsiteY1" fmla="*/ 196787 h 196786"/>
                  <a:gd name="connsiteX2" fmla="*/ 0 w 680085"/>
                  <a:gd name="connsiteY2" fmla="*/ 98393 h 196786"/>
                  <a:gd name="connsiteX3" fmla="*/ 340043 w 680085"/>
                  <a:gd name="connsiteY3" fmla="*/ 0 h 196786"/>
                  <a:gd name="connsiteX4" fmla="*/ 680085 w 680085"/>
                  <a:gd name="connsiteY4" fmla="*/ 98393 h 196786"/>
                  <a:gd name="connsiteX5" fmla="*/ 680085 w 680085"/>
                  <a:gd name="connsiteY5" fmla="*/ 98393 h 196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0085" h="196786">
                    <a:moveTo>
                      <a:pt x="680085" y="98393"/>
                    </a:moveTo>
                    <a:cubicBezTo>
                      <a:pt x="680085" y="152781"/>
                      <a:pt x="527876" y="196787"/>
                      <a:pt x="340043" y="196787"/>
                    </a:cubicBezTo>
                    <a:cubicBezTo>
                      <a:pt x="152210" y="196787"/>
                      <a:pt x="0" y="152686"/>
                      <a:pt x="0" y="98393"/>
                    </a:cubicBezTo>
                    <a:cubicBezTo>
                      <a:pt x="0" y="44006"/>
                      <a:pt x="152210" y="0"/>
                      <a:pt x="340043" y="0"/>
                    </a:cubicBezTo>
                    <a:cubicBezTo>
                      <a:pt x="527876" y="0"/>
                      <a:pt x="680085" y="44101"/>
                      <a:pt x="680085" y="98393"/>
                    </a:cubicBezTo>
                    <a:lnTo>
                      <a:pt x="680085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EBEBEB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0" name="Freeform: Shape 289">
                <a:extLst>
                  <a:ext uri="{FF2B5EF4-FFF2-40B4-BE49-F238E27FC236}">
                    <a16:creationId xmlns:a16="http://schemas.microsoft.com/office/drawing/2014/main" id="{FA120A7B-8234-4730-A155-9F2512EF526E}"/>
                  </a:ext>
                </a:extLst>
              </p:cNvPr>
              <p:cNvSpPr/>
              <p:nvPr/>
            </p:nvSpPr>
            <p:spPr>
              <a:xfrm>
                <a:off x="5755481" y="3107530"/>
                <a:ext cx="680085" cy="295179"/>
              </a:xfrm>
              <a:custGeom>
                <a:avLst/>
                <a:gdLst>
                  <a:gd name="connsiteX0" fmla="*/ 582930 w 680085"/>
                  <a:gd name="connsiteY0" fmla="*/ 196787 h 295179"/>
                  <a:gd name="connsiteX1" fmla="*/ 558641 w 680085"/>
                  <a:gd name="connsiteY1" fmla="*/ 172212 h 295179"/>
                  <a:gd name="connsiteX2" fmla="*/ 582930 w 680085"/>
                  <a:gd name="connsiteY2" fmla="*/ 147638 h 295179"/>
                  <a:gd name="connsiteX3" fmla="*/ 607219 w 680085"/>
                  <a:gd name="connsiteY3" fmla="*/ 172212 h 295179"/>
                  <a:gd name="connsiteX4" fmla="*/ 582930 w 680085"/>
                  <a:gd name="connsiteY4" fmla="*/ 196787 h 295179"/>
                  <a:gd name="connsiteX5" fmla="*/ 582930 w 680085"/>
                  <a:gd name="connsiteY5" fmla="*/ 196787 h 295179"/>
                  <a:gd name="connsiteX6" fmla="*/ 340043 w 680085"/>
                  <a:gd name="connsiteY6" fmla="*/ 98393 h 295179"/>
                  <a:gd name="connsiteX7" fmla="*/ 0 w 680085"/>
                  <a:gd name="connsiteY7" fmla="*/ 0 h 295179"/>
                  <a:gd name="connsiteX8" fmla="*/ 0 w 680085"/>
                  <a:gd name="connsiteY8" fmla="*/ 196787 h 295179"/>
                  <a:gd name="connsiteX9" fmla="*/ 340043 w 680085"/>
                  <a:gd name="connsiteY9" fmla="*/ 295180 h 295179"/>
                  <a:gd name="connsiteX10" fmla="*/ 680085 w 680085"/>
                  <a:gd name="connsiteY10" fmla="*/ 196787 h 295179"/>
                  <a:gd name="connsiteX11" fmla="*/ 680085 w 680085"/>
                  <a:gd name="connsiteY11" fmla="*/ 0 h 295179"/>
                  <a:gd name="connsiteX12" fmla="*/ 340043 w 680085"/>
                  <a:gd name="connsiteY12" fmla="*/ 98393 h 295179"/>
                  <a:gd name="connsiteX13" fmla="*/ 340043 w 680085"/>
                  <a:gd name="connsiteY13" fmla="*/ 98393 h 29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179">
                    <a:moveTo>
                      <a:pt x="582930" y="196787"/>
                    </a:moveTo>
                    <a:cubicBezTo>
                      <a:pt x="568357" y="196787"/>
                      <a:pt x="558641" y="186976"/>
                      <a:pt x="558641" y="172212"/>
                    </a:cubicBezTo>
                    <a:cubicBezTo>
                      <a:pt x="558641" y="157448"/>
                      <a:pt x="568357" y="147638"/>
                      <a:pt x="582930" y="147638"/>
                    </a:cubicBezTo>
                    <a:cubicBezTo>
                      <a:pt x="597503" y="147638"/>
                      <a:pt x="607219" y="157448"/>
                      <a:pt x="607219" y="172212"/>
                    </a:cubicBezTo>
                    <a:cubicBezTo>
                      <a:pt x="607219" y="186976"/>
                      <a:pt x="597503" y="196787"/>
                      <a:pt x="582930" y="196787"/>
                    </a:cubicBezTo>
                    <a:lnTo>
                      <a:pt x="582930" y="196787"/>
                    </a:lnTo>
                    <a:close/>
                    <a:moveTo>
                      <a:pt x="340043" y="98393"/>
                    </a:moveTo>
                    <a:cubicBezTo>
                      <a:pt x="152972" y="98393"/>
                      <a:pt x="0" y="54102"/>
                      <a:pt x="0" y="0"/>
                    </a:cubicBezTo>
                    <a:lnTo>
                      <a:pt x="0" y="196787"/>
                    </a:lnTo>
                    <a:cubicBezTo>
                      <a:pt x="0" y="250889"/>
                      <a:pt x="153067" y="295180"/>
                      <a:pt x="340043" y="295180"/>
                    </a:cubicBezTo>
                    <a:cubicBezTo>
                      <a:pt x="527018" y="295180"/>
                      <a:pt x="680085" y="250889"/>
                      <a:pt x="680085" y="196787"/>
                    </a:cubicBezTo>
                    <a:lnTo>
                      <a:pt x="680085" y="0"/>
                    </a:lnTo>
                    <a:cubicBezTo>
                      <a:pt x="680085" y="54102"/>
                      <a:pt x="527114" y="98393"/>
                      <a:pt x="340043" y="98393"/>
                    </a:cubicBezTo>
                    <a:lnTo>
                      <a:pt x="340043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EBEBEB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1" name="Freeform: Shape 290">
                <a:extLst>
                  <a:ext uri="{FF2B5EF4-FFF2-40B4-BE49-F238E27FC236}">
                    <a16:creationId xmlns:a16="http://schemas.microsoft.com/office/drawing/2014/main" id="{77FC4240-D5CC-4C07-85D9-3CF2EAD12E91}"/>
                  </a:ext>
                </a:extLst>
              </p:cNvPr>
              <p:cNvSpPr/>
              <p:nvPr/>
            </p:nvSpPr>
            <p:spPr>
              <a:xfrm>
                <a:off x="5755481" y="3353561"/>
                <a:ext cx="680085" cy="295179"/>
              </a:xfrm>
              <a:custGeom>
                <a:avLst/>
                <a:gdLst>
                  <a:gd name="connsiteX0" fmla="*/ 582930 w 680085"/>
                  <a:gd name="connsiteY0" fmla="*/ 196787 h 295179"/>
                  <a:gd name="connsiteX1" fmla="*/ 558641 w 680085"/>
                  <a:gd name="connsiteY1" fmla="*/ 172212 h 295179"/>
                  <a:gd name="connsiteX2" fmla="*/ 582930 w 680085"/>
                  <a:gd name="connsiteY2" fmla="*/ 147638 h 295179"/>
                  <a:gd name="connsiteX3" fmla="*/ 607219 w 680085"/>
                  <a:gd name="connsiteY3" fmla="*/ 172212 h 295179"/>
                  <a:gd name="connsiteX4" fmla="*/ 582930 w 680085"/>
                  <a:gd name="connsiteY4" fmla="*/ 196787 h 295179"/>
                  <a:gd name="connsiteX5" fmla="*/ 582930 w 680085"/>
                  <a:gd name="connsiteY5" fmla="*/ 196787 h 295179"/>
                  <a:gd name="connsiteX6" fmla="*/ 340043 w 680085"/>
                  <a:gd name="connsiteY6" fmla="*/ 98393 h 295179"/>
                  <a:gd name="connsiteX7" fmla="*/ 0 w 680085"/>
                  <a:gd name="connsiteY7" fmla="*/ 0 h 295179"/>
                  <a:gd name="connsiteX8" fmla="*/ 0 w 680085"/>
                  <a:gd name="connsiteY8" fmla="*/ 196787 h 295179"/>
                  <a:gd name="connsiteX9" fmla="*/ 340043 w 680085"/>
                  <a:gd name="connsiteY9" fmla="*/ 295180 h 295179"/>
                  <a:gd name="connsiteX10" fmla="*/ 680085 w 680085"/>
                  <a:gd name="connsiteY10" fmla="*/ 196787 h 295179"/>
                  <a:gd name="connsiteX11" fmla="*/ 680085 w 680085"/>
                  <a:gd name="connsiteY11" fmla="*/ 0 h 295179"/>
                  <a:gd name="connsiteX12" fmla="*/ 340043 w 680085"/>
                  <a:gd name="connsiteY12" fmla="*/ 98393 h 295179"/>
                  <a:gd name="connsiteX13" fmla="*/ 340043 w 680085"/>
                  <a:gd name="connsiteY13" fmla="*/ 98393 h 29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179">
                    <a:moveTo>
                      <a:pt x="582930" y="196787"/>
                    </a:moveTo>
                    <a:cubicBezTo>
                      <a:pt x="568357" y="196787"/>
                      <a:pt x="558641" y="186976"/>
                      <a:pt x="558641" y="172212"/>
                    </a:cubicBezTo>
                    <a:cubicBezTo>
                      <a:pt x="558641" y="157448"/>
                      <a:pt x="568357" y="147638"/>
                      <a:pt x="582930" y="147638"/>
                    </a:cubicBezTo>
                    <a:cubicBezTo>
                      <a:pt x="597503" y="147638"/>
                      <a:pt x="607219" y="157448"/>
                      <a:pt x="607219" y="172212"/>
                    </a:cubicBezTo>
                    <a:cubicBezTo>
                      <a:pt x="607219" y="186976"/>
                      <a:pt x="597503" y="196787"/>
                      <a:pt x="582930" y="196787"/>
                    </a:cubicBezTo>
                    <a:lnTo>
                      <a:pt x="582930" y="196787"/>
                    </a:lnTo>
                    <a:close/>
                    <a:moveTo>
                      <a:pt x="340043" y="98393"/>
                    </a:moveTo>
                    <a:cubicBezTo>
                      <a:pt x="152972" y="98393"/>
                      <a:pt x="0" y="54102"/>
                      <a:pt x="0" y="0"/>
                    </a:cubicBezTo>
                    <a:lnTo>
                      <a:pt x="0" y="196787"/>
                    </a:lnTo>
                    <a:cubicBezTo>
                      <a:pt x="0" y="250888"/>
                      <a:pt x="153067" y="295180"/>
                      <a:pt x="340043" y="295180"/>
                    </a:cubicBezTo>
                    <a:cubicBezTo>
                      <a:pt x="527018" y="295180"/>
                      <a:pt x="680085" y="250888"/>
                      <a:pt x="680085" y="196787"/>
                    </a:cubicBezTo>
                    <a:lnTo>
                      <a:pt x="680085" y="0"/>
                    </a:lnTo>
                    <a:cubicBezTo>
                      <a:pt x="680085" y="54102"/>
                      <a:pt x="527114" y="98393"/>
                      <a:pt x="340043" y="98393"/>
                    </a:cubicBezTo>
                    <a:lnTo>
                      <a:pt x="340043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EBEBEB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2" name="Freeform: Shape 291">
                <a:extLst>
                  <a:ext uri="{FF2B5EF4-FFF2-40B4-BE49-F238E27FC236}">
                    <a16:creationId xmlns:a16="http://schemas.microsoft.com/office/drawing/2014/main" id="{C75AAC43-CA19-463C-9E8E-DCA303779064}"/>
                  </a:ext>
                </a:extLst>
              </p:cNvPr>
              <p:cNvSpPr/>
              <p:nvPr/>
            </p:nvSpPr>
            <p:spPr>
              <a:xfrm>
                <a:off x="5755481" y="3599497"/>
                <a:ext cx="680085" cy="295275"/>
              </a:xfrm>
              <a:custGeom>
                <a:avLst/>
                <a:gdLst>
                  <a:gd name="connsiteX0" fmla="*/ 582930 w 680085"/>
                  <a:gd name="connsiteY0" fmla="*/ 196882 h 295275"/>
                  <a:gd name="connsiteX1" fmla="*/ 558641 w 680085"/>
                  <a:gd name="connsiteY1" fmla="*/ 172307 h 295275"/>
                  <a:gd name="connsiteX2" fmla="*/ 582930 w 680085"/>
                  <a:gd name="connsiteY2" fmla="*/ 147733 h 295275"/>
                  <a:gd name="connsiteX3" fmla="*/ 607219 w 680085"/>
                  <a:gd name="connsiteY3" fmla="*/ 172307 h 295275"/>
                  <a:gd name="connsiteX4" fmla="*/ 582930 w 680085"/>
                  <a:gd name="connsiteY4" fmla="*/ 196882 h 295275"/>
                  <a:gd name="connsiteX5" fmla="*/ 582930 w 680085"/>
                  <a:gd name="connsiteY5" fmla="*/ 196882 h 295275"/>
                  <a:gd name="connsiteX6" fmla="*/ 340043 w 680085"/>
                  <a:gd name="connsiteY6" fmla="*/ 98488 h 295275"/>
                  <a:gd name="connsiteX7" fmla="*/ 0 w 680085"/>
                  <a:gd name="connsiteY7" fmla="*/ 95 h 295275"/>
                  <a:gd name="connsiteX8" fmla="*/ 0 w 680085"/>
                  <a:gd name="connsiteY8" fmla="*/ 196882 h 295275"/>
                  <a:gd name="connsiteX9" fmla="*/ 340043 w 680085"/>
                  <a:gd name="connsiteY9" fmla="*/ 295275 h 295275"/>
                  <a:gd name="connsiteX10" fmla="*/ 680085 w 680085"/>
                  <a:gd name="connsiteY10" fmla="*/ 196882 h 295275"/>
                  <a:gd name="connsiteX11" fmla="*/ 680085 w 680085"/>
                  <a:gd name="connsiteY11" fmla="*/ 0 h 295275"/>
                  <a:gd name="connsiteX12" fmla="*/ 340043 w 680085"/>
                  <a:gd name="connsiteY12" fmla="*/ 98488 h 295275"/>
                  <a:gd name="connsiteX13" fmla="*/ 340043 w 680085"/>
                  <a:gd name="connsiteY13" fmla="*/ 98488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275">
                    <a:moveTo>
                      <a:pt x="582930" y="196882"/>
                    </a:moveTo>
                    <a:cubicBezTo>
                      <a:pt x="568357" y="196882"/>
                      <a:pt x="558641" y="187071"/>
                      <a:pt x="558641" y="172307"/>
                    </a:cubicBezTo>
                    <a:cubicBezTo>
                      <a:pt x="558641" y="157544"/>
                      <a:pt x="568357" y="147733"/>
                      <a:pt x="582930" y="147733"/>
                    </a:cubicBezTo>
                    <a:cubicBezTo>
                      <a:pt x="597503" y="147733"/>
                      <a:pt x="607219" y="157544"/>
                      <a:pt x="607219" y="172307"/>
                    </a:cubicBezTo>
                    <a:cubicBezTo>
                      <a:pt x="607219" y="187071"/>
                      <a:pt x="597503" y="196882"/>
                      <a:pt x="582930" y="196882"/>
                    </a:cubicBezTo>
                    <a:lnTo>
                      <a:pt x="582930" y="196882"/>
                    </a:lnTo>
                    <a:close/>
                    <a:moveTo>
                      <a:pt x="340043" y="98488"/>
                    </a:moveTo>
                    <a:cubicBezTo>
                      <a:pt x="152972" y="98488"/>
                      <a:pt x="0" y="54197"/>
                      <a:pt x="0" y="95"/>
                    </a:cubicBezTo>
                    <a:lnTo>
                      <a:pt x="0" y="196882"/>
                    </a:lnTo>
                    <a:cubicBezTo>
                      <a:pt x="0" y="250984"/>
                      <a:pt x="153067" y="295275"/>
                      <a:pt x="340043" y="295275"/>
                    </a:cubicBezTo>
                    <a:cubicBezTo>
                      <a:pt x="527018" y="295275"/>
                      <a:pt x="680085" y="250984"/>
                      <a:pt x="680085" y="196882"/>
                    </a:cubicBezTo>
                    <a:lnTo>
                      <a:pt x="680085" y="0"/>
                    </a:lnTo>
                    <a:cubicBezTo>
                      <a:pt x="680085" y="54197"/>
                      <a:pt x="527114" y="98488"/>
                      <a:pt x="340043" y="98488"/>
                    </a:cubicBezTo>
                    <a:lnTo>
                      <a:pt x="340043" y="98488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EBEBEB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F9AB60AB-74F7-4215-B800-36C53BF1ACD0}"/>
                </a:ext>
              </a:extLst>
            </p:cNvPr>
            <p:cNvSpPr/>
            <p:nvPr/>
          </p:nvSpPr>
          <p:spPr bwMode="auto">
            <a:xfrm>
              <a:off x="4993139" y="4547869"/>
              <a:ext cx="1062804" cy="55626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WARM STORE</a:t>
              </a:r>
              <a:b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</a:br>
              <a: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ADX</a:t>
              </a:r>
            </a:p>
          </p:txBody>
        </p:sp>
        <p:cxnSp>
          <p:nvCxnSpPr>
            <p:cNvPr id="276" name="Connector: Elbow 275">
              <a:extLst>
                <a:ext uri="{FF2B5EF4-FFF2-40B4-BE49-F238E27FC236}">
                  <a16:creationId xmlns:a16="http://schemas.microsoft.com/office/drawing/2014/main" id="{F46F1A14-CD91-4D32-85C8-892EE22C2DC5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170163" y="3482350"/>
              <a:ext cx="12700" cy="735856"/>
            </a:xfrm>
            <a:prstGeom prst="bentConnector3">
              <a:avLst>
                <a:gd name="adj1" fmla="val 1800000"/>
              </a:avLst>
            </a:prstGeom>
            <a:noFill/>
            <a:ln w="12700" cap="flat" cmpd="sng" algn="ctr">
              <a:solidFill>
                <a:srgbClr val="FFFFFF"/>
              </a:solidFill>
              <a:prstDash val="solid"/>
              <a:headEnd type="arrow" w="med" len="sm"/>
              <a:tailEnd type="arrow" w="med" len="sm"/>
            </a:ln>
            <a:effectLst/>
          </p:spPr>
        </p:cxnSp>
        <p:cxnSp>
          <p:nvCxnSpPr>
            <p:cNvPr id="277" name="Straight Arrow Connector 276">
              <a:extLst>
                <a:ext uri="{FF2B5EF4-FFF2-40B4-BE49-F238E27FC236}">
                  <a16:creationId xmlns:a16="http://schemas.microsoft.com/office/drawing/2014/main" id="{576F658E-0F14-456D-8D32-4D2720E437E9}"/>
                </a:ext>
              </a:extLst>
            </p:cNvPr>
            <p:cNvCxnSpPr>
              <a:cxnSpLocks/>
            </p:cNvCxnSpPr>
            <p:nvPr/>
          </p:nvCxnSpPr>
          <p:spPr>
            <a:xfrm>
              <a:off x="4421200" y="3869340"/>
              <a:ext cx="532030" cy="0"/>
            </a:xfrm>
            <a:prstGeom prst="straightConnector1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  <a:miter lim="800000"/>
              <a:tailEnd type="none" w="lg" len="med"/>
            </a:ln>
            <a:effectLst/>
          </p:spPr>
        </p:cxn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40D76DAC-3E09-4423-AA0E-A6CCC2EB2CDC}"/>
                </a:ext>
              </a:extLst>
            </p:cNvPr>
            <p:cNvSpPr/>
            <p:nvPr/>
          </p:nvSpPr>
          <p:spPr bwMode="auto">
            <a:xfrm>
              <a:off x="4993139" y="2465275"/>
              <a:ext cx="1062804" cy="74151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COLD STORE</a:t>
              </a:r>
              <a:b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</a:b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ADLS Gen 2/ Azure Blob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</p:grpSp>
      <p:sp>
        <p:nvSpPr>
          <p:cNvPr id="287" name="Title 1">
            <a:extLst>
              <a:ext uri="{FF2B5EF4-FFF2-40B4-BE49-F238E27FC236}">
                <a16:creationId xmlns:a16="http://schemas.microsoft.com/office/drawing/2014/main" id="{7B768CCC-3C1E-4C3E-BD60-3A5695F753DD}"/>
              </a:ext>
            </a:extLst>
          </p:cNvPr>
          <p:cNvSpPr txBox="1">
            <a:spLocks/>
          </p:cNvSpPr>
          <p:nvPr/>
        </p:nvSpPr>
        <p:spPr>
          <a:xfrm>
            <a:off x="455995" y="384637"/>
            <a:ext cx="11306469" cy="39754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45" b="0" i="0" u="none" strike="noStrike" kern="1200" cap="none" spc="-49" normalizeH="0" baseline="0" noProof="0" dirty="0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Azure Time Series Insights pay-as-you-go high-level architecture</a:t>
            </a:r>
          </a:p>
        </p:txBody>
      </p: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54D0D7A0-CD42-44DE-9EC4-C93EBC08B636}"/>
              </a:ext>
            </a:extLst>
          </p:cNvPr>
          <p:cNvGrpSpPr/>
          <p:nvPr/>
        </p:nvGrpSpPr>
        <p:grpSpPr>
          <a:xfrm>
            <a:off x="412973" y="2429829"/>
            <a:ext cx="4086119" cy="2888980"/>
            <a:chOff x="412973" y="2429829"/>
            <a:chExt cx="4086119" cy="2888980"/>
          </a:xfrm>
        </p:grpSpPr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D62223EE-50AB-4FC5-B07D-C5C36D9B3E33}"/>
                </a:ext>
              </a:extLst>
            </p:cNvPr>
            <p:cNvGrpSpPr/>
            <p:nvPr/>
          </p:nvGrpSpPr>
          <p:grpSpPr>
            <a:xfrm>
              <a:off x="1812867" y="2820222"/>
              <a:ext cx="925979" cy="2114701"/>
              <a:chOff x="1812867" y="2820222"/>
              <a:chExt cx="925979" cy="2114701"/>
            </a:xfrm>
          </p:grpSpPr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274B4C10-678F-40B3-A349-508F0CA100E4}"/>
                  </a:ext>
                </a:extLst>
              </p:cNvPr>
              <p:cNvSpPr/>
              <p:nvPr/>
            </p:nvSpPr>
            <p:spPr bwMode="auto">
              <a:xfrm>
                <a:off x="2058364" y="4378663"/>
                <a:ext cx="680482" cy="55626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Azure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Digital Twins</a:t>
                </a:r>
              </a:p>
            </p:txBody>
          </p: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BFFC8F04-FE5B-4AEF-8A31-B16FDB38E6D0}"/>
                  </a:ext>
                </a:extLst>
              </p:cNvPr>
              <p:cNvSpPr/>
              <p:nvPr/>
            </p:nvSpPr>
            <p:spPr bwMode="auto">
              <a:xfrm>
                <a:off x="2058364" y="3619823"/>
                <a:ext cx="680482" cy="55626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Azure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IoT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Hub</a:t>
                </a:r>
              </a:p>
            </p:txBody>
          </p:sp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77698BE1-F812-4FF3-90FA-0D149D221AEB}"/>
                  </a:ext>
                </a:extLst>
              </p:cNvPr>
              <p:cNvSpPr/>
              <p:nvPr/>
            </p:nvSpPr>
            <p:spPr bwMode="auto">
              <a:xfrm>
                <a:off x="2058364" y="2820222"/>
                <a:ext cx="680482" cy="55626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Azure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Event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Hub</a:t>
                </a:r>
              </a:p>
            </p:txBody>
          </p:sp>
          <p:grpSp>
            <p:nvGrpSpPr>
              <p:cNvPr id="324" name="Graphic 21">
                <a:extLst>
                  <a:ext uri="{FF2B5EF4-FFF2-40B4-BE49-F238E27FC236}">
                    <a16:creationId xmlns:a16="http://schemas.microsoft.com/office/drawing/2014/main" id="{1721CD0C-228D-4D93-BC66-297D005C96FC}"/>
                  </a:ext>
                </a:extLst>
              </p:cNvPr>
              <p:cNvGrpSpPr/>
              <p:nvPr/>
            </p:nvGrpSpPr>
            <p:grpSpPr>
              <a:xfrm>
                <a:off x="1812867" y="2948383"/>
                <a:ext cx="265478" cy="295954"/>
                <a:chOff x="5653616" y="2462212"/>
                <a:chExt cx="924390" cy="951356"/>
              </a:xfrm>
              <a:solidFill>
                <a:srgbClr val="FFFFFF"/>
              </a:solidFill>
            </p:grpSpPr>
            <p:sp>
              <p:nvSpPr>
                <p:cNvPr id="330" name="Freeform: Shape 329">
                  <a:extLst>
                    <a:ext uri="{FF2B5EF4-FFF2-40B4-BE49-F238E27FC236}">
                      <a16:creationId xmlns:a16="http://schemas.microsoft.com/office/drawing/2014/main" id="{88CB671C-E7CA-49FB-A6C7-70684AF53512}"/>
                    </a:ext>
                  </a:extLst>
                </p:cNvPr>
                <p:cNvSpPr/>
                <p:nvPr/>
              </p:nvSpPr>
              <p:spPr>
                <a:xfrm>
                  <a:off x="5653616" y="2462212"/>
                  <a:ext cx="924348" cy="220122"/>
                </a:xfrm>
                <a:custGeom>
                  <a:avLst/>
                  <a:gdLst>
                    <a:gd name="connsiteX0" fmla="*/ 2709 w 924348"/>
                    <a:gd name="connsiteY0" fmla="*/ 0 h 220122"/>
                    <a:gd name="connsiteX1" fmla="*/ 2709 w 924348"/>
                    <a:gd name="connsiteY1" fmla="*/ 220123 h 220122"/>
                    <a:gd name="connsiteX2" fmla="*/ 136440 w 924348"/>
                    <a:gd name="connsiteY2" fmla="*/ 220123 h 220122"/>
                    <a:gd name="connsiteX3" fmla="*/ 136440 w 924348"/>
                    <a:gd name="connsiteY3" fmla="*/ 124016 h 220122"/>
                    <a:gd name="connsiteX4" fmla="*/ 800333 w 924348"/>
                    <a:gd name="connsiteY4" fmla="*/ 124016 h 220122"/>
                    <a:gd name="connsiteX5" fmla="*/ 800333 w 924348"/>
                    <a:gd name="connsiteY5" fmla="*/ 220123 h 220122"/>
                    <a:gd name="connsiteX6" fmla="*/ 924348 w 924348"/>
                    <a:gd name="connsiteY6" fmla="*/ 220123 h 220122"/>
                    <a:gd name="connsiteX7" fmla="*/ 924348 w 924348"/>
                    <a:gd name="connsiteY7" fmla="*/ 0 h 220122"/>
                    <a:gd name="connsiteX8" fmla="*/ 2709 w 924348"/>
                    <a:gd name="connsiteY8" fmla="*/ 0 h 2201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4348" h="220122">
                      <a:moveTo>
                        <a:pt x="2709" y="0"/>
                      </a:moveTo>
                      <a:cubicBezTo>
                        <a:pt x="2709" y="0"/>
                        <a:pt x="-3387" y="220123"/>
                        <a:pt x="2709" y="220123"/>
                      </a:cubicBezTo>
                      <a:cubicBezTo>
                        <a:pt x="8805" y="220123"/>
                        <a:pt x="136440" y="220123"/>
                        <a:pt x="136440" y="220123"/>
                      </a:cubicBezTo>
                      <a:lnTo>
                        <a:pt x="136440" y="124016"/>
                      </a:lnTo>
                      <a:lnTo>
                        <a:pt x="800333" y="124016"/>
                      </a:lnTo>
                      <a:lnTo>
                        <a:pt x="800333" y="220123"/>
                      </a:lnTo>
                      <a:lnTo>
                        <a:pt x="924348" y="220123"/>
                      </a:lnTo>
                      <a:lnTo>
                        <a:pt x="924348" y="0"/>
                      </a:lnTo>
                      <a:lnTo>
                        <a:pt x="2709" y="0"/>
                      </a:lnTo>
                      <a:close/>
                    </a:path>
                  </a:pathLst>
                </a:custGeom>
                <a:solidFill>
                  <a:srgbClr val="50E6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1" name="Freeform: Shape 330">
                  <a:extLst>
                    <a:ext uri="{FF2B5EF4-FFF2-40B4-BE49-F238E27FC236}">
                      <a16:creationId xmlns:a16="http://schemas.microsoft.com/office/drawing/2014/main" id="{3572A8E2-053B-4D5D-9D9F-4B158D9B8D29}"/>
                    </a:ext>
                  </a:extLst>
                </p:cNvPr>
                <p:cNvSpPr/>
                <p:nvPr/>
              </p:nvSpPr>
              <p:spPr>
                <a:xfrm>
                  <a:off x="5653658" y="3193351"/>
                  <a:ext cx="924348" cy="220217"/>
                </a:xfrm>
                <a:custGeom>
                  <a:avLst/>
                  <a:gdLst>
                    <a:gd name="connsiteX0" fmla="*/ 921639 w 924348"/>
                    <a:gd name="connsiteY0" fmla="*/ 220123 h 220217"/>
                    <a:gd name="connsiteX1" fmla="*/ 921639 w 924348"/>
                    <a:gd name="connsiteY1" fmla="*/ 0 h 220217"/>
                    <a:gd name="connsiteX2" fmla="*/ 787908 w 924348"/>
                    <a:gd name="connsiteY2" fmla="*/ 0 h 220217"/>
                    <a:gd name="connsiteX3" fmla="*/ 787908 w 924348"/>
                    <a:gd name="connsiteY3" fmla="*/ 96107 h 220217"/>
                    <a:gd name="connsiteX4" fmla="*/ 124016 w 924348"/>
                    <a:gd name="connsiteY4" fmla="*/ 96107 h 220217"/>
                    <a:gd name="connsiteX5" fmla="*/ 124016 w 924348"/>
                    <a:gd name="connsiteY5" fmla="*/ 95 h 220217"/>
                    <a:gd name="connsiteX6" fmla="*/ 0 w 924348"/>
                    <a:gd name="connsiteY6" fmla="*/ 95 h 220217"/>
                    <a:gd name="connsiteX7" fmla="*/ 0 w 924348"/>
                    <a:gd name="connsiteY7" fmla="*/ 220218 h 220217"/>
                    <a:gd name="connsiteX8" fmla="*/ 921639 w 924348"/>
                    <a:gd name="connsiteY8" fmla="*/ 220218 h 220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4348" h="220217">
                      <a:moveTo>
                        <a:pt x="921639" y="220123"/>
                      </a:moveTo>
                      <a:cubicBezTo>
                        <a:pt x="921639" y="220123"/>
                        <a:pt x="927735" y="0"/>
                        <a:pt x="921639" y="0"/>
                      </a:cubicBezTo>
                      <a:cubicBezTo>
                        <a:pt x="915543" y="0"/>
                        <a:pt x="787908" y="0"/>
                        <a:pt x="787908" y="0"/>
                      </a:cubicBezTo>
                      <a:lnTo>
                        <a:pt x="787908" y="96107"/>
                      </a:lnTo>
                      <a:lnTo>
                        <a:pt x="124016" y="96107"/>
                      </a:lnTo>
                      <a:lnTo>
                        <a:pt x="124016" y="95"/>
                      </a:lnTo>
                      <a:lnTo>
                        <a:pt x="0" y="95"/>
                      </a:lnTo>
                      <a:lnTo>
                        <a:pt x="0" y="220218"/>
                      </a:lnTo>
                      <a:lnTo>
                        <a:pt x="921639" y="220218"/>
                      </a:lnTo>
                      <a:close/>
                    </a:path>
                  </a:pathLst>
                </a:custGeom>
                <a:solidFill>
                  <a:srgbClr val="50E6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2" name="Freeform: Shape 331">
                  <a:extLst>
                    <a:ext uri="{FF2B5EF4-FFF2-40B4-BE49-F238E27FC236}">
                      <a16:creationId xmlns:a16="http://schemas.microsoft.com/office/drawing/2014/main" id="{1EE91F08-964C-4B80-B8A4-CC50D684028F}"/>
                    </a:ext>
                  </a:extLst>
                </p:cNvPr>
                <p:cNvSpPr/>
                <p:nvPr/>
              </p:nvSpPr>
              <p:spPr>
                <a:xfrm>
                  <a:off x="5838729" y="2682334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3" name="Freeform: Shape 332">
                  <a:extLst>
                    <a:ext uri="{FF2B5EF4-FFF2-40B4-BE49-F238E27FC236}">
                      <a16:creationId xmlns:a16="http://schemas.microsoft.com/office/drawing/2014/main" id="{1B008885-F59F-49BD-B46F-C8F6D1024EAB}"/>
                    </a:ext>
                  </a:extLst>
                </p:cNvPr>
                <p:cNvSpPr/>
                <p:nvPr/>
              </p:nvSpPr>
              <p:spPr>
                <a:xfrm>
                  <a:off x="5838729" y="2870739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4" name="Freeform: Shape 333">
                  <a:extLst>
                    <a:ext uri="{FF2B5EF4-FFF2-40B4-BE49-F238E27FC236}">
                      <a16:creationId xmlns:a16="http://schemas.microsoft.com/office/drawing/2014/main" id="{91F34693-9F33-4850-873F-E7C323A02557}"/>
                    </a:ext>
                  </a:extLst>
                </p:cNvPr>
                <p:cNvSpPr/>
                <p:nvPr/>
              </p:nvSpPr>
              <p:spPr>
                <a:xfrm>
                  <a:off x="5838729" y="3065335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5" name="Freeform: Shape 334">
                  <a:extLst>
                    <a:ext uri="{FF2B5EF4-FFF2-40B4-BE49-F238E27FC236}">
                      <a16:creationId xmlns:a16="http://schemas.microsoft.com/office/drawing/2014/main" id="{BA0FF023-75A6-426A-9E73-BD1C87310353}"/>
                    </a:ext>
                  </a:extLst>
                </p:cNvPr>
                <p:cNvSpPr/>
                <p:nvPr/>
              </p:nvSpPr>
              <p:spPr>
                <a:xfrm>
                  <a:off x="6063709" y="2773489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6" name="Freeform: Shape 335">
                  <a:extLst>
                    <a:ext uri="{FF2B5EF4-FFF2-40B4-BE49-F238E27FC236}">
                      <a16:creationId xmlns:a16="http://schemas.microsoft.com/office/drawing/2014/main" id="{31D32399-5375-44C6-845C-5A50A8D6B92E}"/>
                    </a:ext>
                  </a:extLst>
                </p:cNvPr>
                <p:cNvSpPr/>
                <p:nvPr/>
              </p:nvSpPr>
              <p:spPr>
                <a:xfrm>
                  <a:off x="6063709" y="2968084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7" name="Freeform: Shape 336">
                  <a:extLst>
                    <a:ext uri="{FF2B5EF4-FFF2-40B4-BE49-F238E27FC236}">
                      <a16:creationId xmlns:a16="http://schemas.microsoft.com/office/drawing/2014/main" id="{4F512A81-0D76-4F96-B890-A63E006E18F3}"/>
                    </a:ext>
                  </a:extLst>
                </p:cNvPr>
                <p:cNvSpPr/>
                <p:nvPr/>
              </p:nvSpPr>
              <p:spPr>
                <a:xfrm>
                  <a:off x="6294691" y="2870739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pic>
            <p:nvPicPr>
              <p:cNvPr id="325" name="Picture 324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5DCDB685-D5E4-467B-BBDA-9C5CF16FFA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12867" y="4441449"/>
                <a:ext cx="341096" cy="429743"/>
              </a:xfrm>
              <a:prstGeom prst="rect">
                <a:avLst/>
              </a:prstGeom>
            </p:spPr>
          </p:pic>
          <p:grpSp>
            <p:nvGrpSpPr>
              <p:cNvPr id="326" name="Graphic 21">
                <a:extLst>
                  <a:ext uri="{FF2B5EF4-FFF2-40B4-BE49-F238E27FC236}">
                    <a16:creationId xmlns:a16="http://schemas.microsoft.com/office/drawing/2014/main" id="{1D382891-B384-4FD2-BDD5-4185F8C9A41A}"/>
                  </a:ext>
                </a:extLst>
              </p:cNvPr>
              <p:cNvGrpSpPr/>
              <p:nvPr/>
            </p:nvGrpSpPr>
            <p:grpSpPr>
              <a:xfrm>
                <a:off x="1812867" y="3745935"/>
                <a:ext cx="299102" cy="304037"/>
                <a:chOff x="5614987" y="3432237"/>
                <a:chExt cx="946785" cy="962406"/>
              </a:xfrm>
              <a:solidFill>
                <a:srgbClr val="FFFFFF"/>
              </a:solidFill>
            </p:grpSpPr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id="{D64763F3-0F97-46EA-A6A5-F4785F0E8672}"/>
                    </a:ext>
                  </a:extLst>
                </p:cNvPr>
                <p:cNvSpPr/>
                <p:nvPr/>
              </p:nvSpPr>
              <p:spPr>
                <a:xfrm>
                  <a:off x="6288880" y="3432237"/>
                  <a:ext cx="272891" cy="267747"/>
                </a:xfrm>
                <a:custGeom>
                  <a:avLst/>
                  <a:gdLst>
                    <a:gd name="connsiteX0" fmla="*/ 0 w 272891"/>
                    <a:gd name="connsiteY0" fmla="*/ 0 h 267747"/>
                    <a:gd name="connsiteX1" fmla="*/ 0 w 272891"/>
                    <a:gd name="connsiteY1" fmla="*/ 124016 h 267747"/>
                    <a:gd name="connsiteX2" fmla="*/ 148876 w 272891"/>
                    <a:gd name="connsiteY2" fmla="*/ 124016 h 267747"/>
                    <a:gd name="connsiteX3" fmla="*/ 148876 w 272891"/>
                    <a:gd name="connsiteY3" fmla="*/ 267748 h 267747"/>
                    <a:gd name="connsiteX4" fmla="*/ 272891 w 272891"/>
                    <a:gd name="connsiteY4" fmla="*/ 267748 h 267747"/>
                    <a:gd name="connsiteX5" fmla="*/ 272891 w 272891"/>
                    <a:gd name="connsiteY5" fmla="*/ 0 h 267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2891" h="267747">
                      <a:moveTo>
                        <a:pt x="0" y="0"/>
                      </a:moveTo>
                      <a:lnTo>
                        <a:pt x="0" y="124016"/>
                      </a:lnTo>
                      <a:lnTo>
                        <a:pt x="148876" y="124016"/>
                      </a:lnTo>
                      <a:lnTo>
                        <a:pt x="148876" y="267748"/>
                      </a:lnTo>
                      <a:lnTo>
                        <a:pt x="272891" y="267748"/>
                      </a:lnTo>
                      <a:lnTo>
                        <a:pt x="272891" y="0"/>
                      </a:lnTo>
                      <a:close/>
                    </a:path>
                  </a:pathLst>
                </a:custGeom>
                <a:solidFill>
                  <a:srgbClr val="50E6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id="{36FFF015-C4A4-4D27-B590-881F9F820531}"/>
                    </a:ext>
                  </a:extLst>
                </p:cNvPr>
                <p:cNvSpPr/>
                <p:nvPr/>
              </p:nvSpPr>
              <p:spPr>
                <a:xfrm>
                  <a:off x="5614987" y="4126991"/>
                  <a:ext cx="272891" cy="267652"/>
                </a:xfrm>
                <a:custGeom>
                  <a:avLst/>
                  <a:gdLst>
                    <a:gd name="connsiteX0" fmla="*/ 272891 w 272891"/>
                    <a:gd name="connsiteY0" fmla="*/ 267653 h 267652"/>
                    <a:gd name="connsiteX1" fmla="*/ 272891 w 272891"/>
                    <a:gd name="connsiteY1" fmla="*/ 143637 h 267652"/>
                    <a:gd name="connsiteX2" fmla="*/ 124016 w 272891"/>
                    <a:gd name="connsiteY2" fmla="*/ 143637 h 267652"/>
                    <a:gd name="connsiteX3" fmla="*/ 124016 w 272891"/>
                    <a:gd name="connsiteY3" fmla="*/ 0 h 267652"/>
                    <a:gd name="connsiteX4" fmla="*/ 0 w 272891"/>
                    <a:gd name="connsiteY4" fmla="*/ 0 h 267652"/>
                    <a:gd name="connsiteX5" fmla="*/ 0 w 272891"/>
                    <a:gd name="connsiteY5" fmla="*/ 267653 h 267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2891" h="267652">
                      <a:moveTo>
                        <a:pt x="272891" y="267653"/>
                      </a:moveTo>
                      <a:lnTo>
                        <a:pt x="272891" y="143637"/>
                      </a:lnTo>
                      <a:lnTo>
                        <a:pt x="124016" y="143637"/>
                      </a:lnTo>
                      <a:lnTo>
                        <a:pt x="124016" y="0"/>
                      </a:lnTo>
                      <a:lnTo>
                        <a:pt x="0" y="0"/>
                      </a:lnTo>
                      <a:lnTo>
                        <a:pt x="0" y="267653"/>
                      </a:lnTo>
                      <a:close/>
                    </a:path>
                  </a:pathLst>
                </a:custGeom>
                <a:solidFill>
                  <a:srgbClr val="50E6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id="{631F6C5A-9179-4C84-BE10-D7FF74F67F2D}"/>
                    </a:ext>
                  </a:extLst>
                </p:cNvPr>
                <p:cNvSpPr/>
                <p:nvPr/>
              </p:nvSpPr>
              <p:spPr>
                <a:xfrm>
                  <a:off x="5690329" y="3495864"/>
                  <a:ext cx="803338" cy="804195"/>
                </a:xfrm>
                <a:custGeom>
                  <a:avLst/>
                  <a:gdLst>
                    <a:gd name="connsiteX0" fmla="*/ 719804 w 803338"/>
                    <a:gd name="connsiteY0" fmla="*/ 637127 h 804195"/>
                    <a:gd name="connsiteX1" fmla="*/ 710851 w 803338"/>
                    <a:gd name="connsiteY1" fmla="*/ 637604 h 804195"/>
                    <a:gd name="connsiteX2" fmla="*/ 602456 w 803338"/>
                    <a:gd name="connsiteY2" fmla="*/ 466630 h 804195"/>
                    <a:gd name="connsiteX3" fmla="*/ 640366 w 803338"/>
                    <a:gd name="connsiteY3" fmla="*/ 385001 h 804195"/>
                    <a:gd name="connsiteX4" fmla="*/ 533400 w 803338"/>
                    <a:gd name="connsiteY4" fmla="*/ 278035 h 804195"/>
                    <a:gd name="connsiteX5" fmla="*/ 493871 w 803338"/>
                    <a:gd name="connsiteY5" fmla="*/ 285655 h 804195"/>
                    <a:gd name="connsiteX6" fmla="*/ 388334 w 803338"/>
                    <a:gd name="connsiteY6" fmla="*/ 143542 h 804195"/>
                    <a:gd name="connsiteX7" fmla="*/ 407765 w 803338"/>
                    <a:gd name="connsiteY7" fmla="*/ 88392 h 804195"/>
                    <a:gd name="connsiteX8" fmla="*/ 319373 w 803338"/>
                    <a:gd name="connsiteY8" fmla="*/ 0 h 804195"/>
                    <a:gd name="connsiteX9" fmla="*/ 230981 w 803338"/>
                    <a:gd name="connsiteY9" fmla="*/ 88392 h 804195"/>
                    <a:gd name="connsiteX10" fmla="*/ 319373 w 803338"/>
                    <a:gd name="connsiteY10" fmla="*/ 176784 h 804195"/>
                    <a:gd name="connsiteX11" fmla="*/ 329470 w 803338"/>
                    <a:gd name="connsiteY11" fmla="*/ 176117 h 804195"/>
                    <a:gd name="connsiteX12" fmla="*/ 442627 w 803338"/>
                    <a:gd name="connsiteY12" fmla="*/ 328517 h 804195"/>
                    <a:gd name="connsiteX13" fmla="*/ 428720 w 803338"/>
                    <a:gd name="connsiteY13" fmla="*/ 362807 h 804195"/>
                    <a:gd name="connsiteX14" fmla="*/ 131826 w 803338"/>
                    <a:gd name="connsiteY14" fmla="*/ 389477 h 804195"/>
                    <a:gd name="connsiteX15" fmla="*/ 71342 w 803338"/>
                    <a:gd name="connsiteY15" fmla="*/ 355759 h 804195"/>
                    <a:gd name="connsiteX16" fmla="*/ 0 w 803338"/>
                    <a:gd name="connsiteY16" fmla="*/ 427101 h 804195"/>
                    <a:gd name="connsiteX17" fmla="*/ 71342 w 803338"/>
                    <a:gd name="connsiteY17" fmla="*/ 498443 h 804195"/>
                    <a:gd name="connsiteX18" fmla="*/ 136589 w 803338"/>
                    <a:gd name="connsiteY18" fmla="*/ 455962 h 804195"/>
                    <a:gd name="connsiteX19" fmla="*/ 435959 w 803338"/>
                    <a:gd name="connsiteY19" fmla="*/ 429006 h 804195"/>
                    <a:gd name="connsiteX20" fmla="*/ 455200 w 803338"/>
                    <a:gd name="connsiteY20" fmla="*/ 457867 h 804195"/>
                    <a:gd name="connsiteX21" fmla="*/ 372047 w 803338"/>
                    <a:gd name="connsiteY21" fmla="*/ 592550 h 804195"/>
                    <a:gd name="connsiteX22" fmla="*/ 371189 w 803338"/>
                    <a:gd name="connsiteY22" fmla="*/ 592550 h 804195"/>
                    <a:gd name="connsiteX23" fmla="*/ 299847 w 803338"/>
                    <a:gd name="connsiteY23" fmla="*/ 663893 h 804195"/>
                    <a:gd name="connsiteX24" fmla="*/ 371189 w 803338"/>
                    <a:gd name="connsiteY24" fmla="*/ 735235 h 804195"/>
                    <a:gd name="connsiteX25" fmla="*/ 442532 w 803338"/>
                    <a:gd name="connsiteY25" fmla="*/ 663893 h 804195"/>
                    <a:gd name="connsiteX26" fmla="*/ 430625 w 803338"/>
                    <a:gd name="connsiteY26" fmla="*/ 624554 h 804195"/>
                    <a:gd name="connsiteX27" fmla="*/ 513588 w 803338"/>
                    <a:gd name="connsiteY27" fmla="*/ 490157 h 804195"/>
                    <a:gd name="connsiteX28" fmla="*/ 533305 w 803338"/>
                    <a:gd name="connsiteY28" fmla="*/ 492061 h 804195"/>
                    <a:gd name="connsiteX29" fmla="*/ 539401 w 803338"/>
                    <a:gd name="connsiteY29" fmla="*/ 491776 h 804195"/>
                    <a:gd name="connsiteX30" fmla="*/ 652939 w 803338"/>
                    <a:gd name="connsiteY30" fmla="*/ 670846 h 804195"/>
                    <a:gd name="connsiteX31" fmla="*/ 636270 w 803338"/>
                    <a:gd name="connsiteY31" fmla="*/ 720661 h 804195"/>
                    <a:gd name="connsiteX32" fmla="*/ 719804 w 803338"/>
                    <a:gd name="connsiteY32" fmla="*/ 804196 h 804195"/>
                    <a:gd name="connsiteX33" fmla="*/ 803339 w 803338"/>
                    <a:gd name="connsiteY33" fmla="*/ 720661 h 804195"/>
                    <a:gd name="connsiteX34" fmla="*/ 719804 w 803338"/>
                    <a:gd name="connsiteY34" fmla="*/ 637127 h 804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803338" h="804195">
                      <a:moveTo>
                        <a:pt x="719804" y="637127"/>
                      </a:moveTo>
                      <a:cubicBezTo>
                        <a:pt x="716756" y="637127"/>
                        <a:pt x="713804" y="637318"/>
                        <a:pt x="710851" y="637604"/>
                      </a:cubicBezTo>
                      <a:lnTo>
                        <a:pt x="602456" y="466630"/>
                      </a:lnTo>
                      <a:cubicBezTo>
                        <a:pt x="625602" y="447008"/>
                        <a:pt x="640366" y="417767"/>
                        <a:pt x="640366" y="385001"/>
                      </a:cubicBezTo>
                      <a:cubicBezTo>
                        <a:pt x="640366" y="325946"/>
                        <a:pt x="592455" y="278035"/>
                        <a:pt x="533400" y="278035"/>
                      </a:cubicBezTo>
                      <a:cubicBezTo>
                        <a:pt x="519398" y="278035"/>
                        <a:pt x="506159" y="280797"/>
                        <a:pt x="493871" y="285655"/>
                      </a:cubicBezTo>
                      <a:lnTo>
                        <a:pt x="388334" y="143542"/>
                      </a:lnTo>
                      <a:cubicBezTo>
                        <a:pt x="400431" y="128397"/>
                        <a:pt x="407765" y="109252"/>
                        <a:pt x="407765" y="88392"/>
                      </a:cubicBezTo>
                      <a:cubicBezTo>
                        <a:pt x="407765" y="39624"/>
                        <a:pt x="368237" y="0"/>
                        <a:pt x="319373" y="0"/>
                      </a:cubicBezTo>
                      <a:cubicBezTo>
                        <a:pt x="270605" y="0"/>
                        <a:pt x="230981" y="39529"/>
                        <a:pt x="230981" y="88392"/>
                      </a:cubicBezTo>
                      <a:cubicBezTo>
                        <a:pt x="230981" y="137160"/>
                        <a:pt x="270510" y="176784"/>
                        <a:pt x="319373" y="176784"/>
                      </a:cubicBezTo>
                      <a:cubicBezTo>
                        <a:pt x="322802" y="176784"/>
                        <a:pt x="326136" y="176498"/>
                        <a:pt x="329470" y="176117"/>
                      </a:cubicBezTo>
                      <a:lnTo>
                        <a:pt x="442627" y="328517"/>
                      </a:lnTo>
                      <a:cubicBezTo>
                        <a:pt x="436150" y="338900"/>
                        <a:pt x="431292" y="350425"/>
                        <a:pt x="428720" y="362807"/>
                      </a:cubicBezTo>
                      <a:cubicBezTo>
                        <a:pt x="323279" y="372428"/>
                        <a:pt x="200597" y="383572"/>
                        <a:pt x="131826" y="389477"/>
                      </a:cubicBezTo>
                      <a:cubicBezTo>
                        <a:pt x="119253" y="369284"/>
                        <a:pt x="96869" y="355759"/>
                        <a:pt x="71342" y="355759"/>
                      </a:cubicBezTo>
                      <a:cubicBezTo>
                        <a:pt x="31909" y="355759"/>
                        <a:pt x="0" y="387668"/>
                        <a:pt x="0" y="427101"/>
                      </a:cubicBezTo>
                      <a:cubicBezTo>
                        <a:pt x="0" y="466535"/>
                        <a:pt x="31909" y="498443"/>
                        <a:pt x="71342" y="498443"/>
                      </a:cubicBezTo>
                      <a:cubicBezTo>
                        <a:pt x="100489" y="498443"/>
                        <a:pt x="125444" y="480917"/>
                        <a:pt x="136589" y="455962"/>
                      </a:cubicBezTo>
                      <a:cubicBezTo>
                        <a:pt x="210979" y="449580"/>
                        <a:pt x="342043" y="437674"/>
                        <a:pt x="435959" y="429006"/>
                      </a:cubicBezTo>
                      <a:cubicBezTo>
                        <a:pt x="440817" y="439674"/>
                        <a:pt x="447294" y="449390"/>
                        <a:pt x="455200" y="457867"/>
                      </a:cubicBezTo>
                      <a:lnTo>
                        <a:pt x="372047" y="592550"/>
                      </a:lnTo>
                      <a:cubicBezTo>
                        <a:pt x="371761" y="592550"/>
                        <a:pt x="371475" y="592550"/>
                        <a:pt x="371189" y="592550"/>
                      </a:cubicBezTo>
                      <a:cubicBezTo>
                        <a:pt x="331756" y="592550"/>
                        <a:pt x="299847" y="624459"/>
                        <a:pt x="299847" y="663893"/>
                      </a:cubicBezTo>
                      <a:cubicBezTo>
                        <a:pt x="299847" y="703326"/>
                        <a:pt x="331756" y="735235"/>
                        <a:pt x="371189" y="735235"/>
                      </a:cubicBezTo>
                      <a:cubicBezTo>
                        <a:pt x="410623" y="735235"/>
                        <a:pt x="442532" y="703326"/>
                        <a:pt x="442532" y="663893"/>
                      </a:cubicBezTo>
                      <a:cubicBezTo>
                        <a:pt x="442532" y="649319"/>
                        <a:pt x="438150" y="635794"/>
                        <a:pt x="430625" y="624554"/>
                      </a:cubicBezTo>
                      <a:lnTo>
                        <a:pt x="513588" y="490157"/>
                      </a:lnTo>
                      <a:cubicBezTo>
                        <a:pt x="519970" y="491395"/>
                        <a:pt x="526542" y="492061"/>
                        <a:pt x="533305" y="492061"/>
                      </a:cubicBezTo>
                      <a:cubicBezTo>
                        <a:pt x="535400" y="492061"/>
                        <a:pt x="537401" y="491871"/>
                        <a:pt x="539401" y="491776"/>
                      </a:cubicBezTo>
                      <a:lnTo>
                        <a:pt x="652939" y="670846"/>
                      </a:lnTo>
                      <a:cubicBezTo>
                        <a:pt x="642557" y="684752"/>
                        <a:pt x="636270" y="701993"/>
                        <a:pt x="636270" y="720661"/>
                      </a:cubicBezTo>
                      <a:cubicBezTo>
                        <a:pt x="636270" y="766763"/>
                        <a:pt x="673608" y="804196"/>
                        <a:pt x="719804" y="804196"/>
                      </a:cubicBezTo>
                      <a:cubicBezTo>
                        <a:pt x="766001" y="804196"/>
                        <a:pt x="803339" y="766858"/>
                        <a:pt x="803339" y="720661"/>
                      </a:cubicBezTo>
                      <a:cubicBezTo>
                        <a:pt x="803339" y="674465"/>
                        <a:pt x="765905" y="637127"/>
                        <a:pt x="719804" y="637127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0F5EB9D3-2FE0-4DB0-B9FB-FC1B56150170}"/>
                </a:ext>
              </a:extLst>
            </p:cNvPr>
            <p:cNvGrpSpPr/>
            <p:nvPr/>
          </p:nvGrpSpPr>
          <p:grpSpPr>
            <a:xfrm>
              <a:off x="2738845" y="3088902"/>
              <a:ext cx="459325" cy="1567892"/>
              <a:chOff x="2738845" y="3088902"/>
              <a:chExt cx="459325" cy="1567892"/>
            </a:xfrm>
          </p:grpSpPr>
          <p:cxnSp>
            <p:nvCxnSpPr>
              <p:cNvPr id="318" name="Connector: Elbow 317">
                <a:extLst>
                  <a:ext uri="{FF2B5EF4-FFF2-40B4-BE49-F238E27FC236}">
                    <a16:creationId xmlns:a16="http://schemas.microsoft.com/office/drawing/2014/main" id="{19D82135-EC88-436C-85D6-ECEF223793E7}"/>
                  </a:ext>
                </a:extLst>
              </p:cNvPr>
              <p:cNvCxnSpPr>
                <a:cxnSpLocks/>
                <a:endCxn id="321" idx="3"/>
              </p:cNvCxnSpPr>
              <p:nvPr/>
            </p:nvCxnSpPr>
            <p:spPr>
              <a:xfrm rot="5400000">
                <a:off x="2061563" y="3766185"/>
                <a:ext cx="1567892" cy="213325"/>
              </a:xfrm>
              <a:prstGeom prst="bentConnector2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olid"/>
                <a:miter lim="800000"/>
                <a:tailEnd type="none" w="lg" len="med"/>
              </a:ln>
              <a:effectLst/>
            </p:spPr>
          </p:cxnSp>
          <p:cxnSp>
            <p:nvCxnSpPr>
              <p:cNvPr id="319" name="Straight Arrow Connector 318">
                <a:extLst>
                  <a:ext uri="{FF2B5EF4-FFF2-40B4-BE49-F238E27FC236}">
                    <a16:creationId xmlns:a16="http://schemas.microsoft.com/office/drawing/2014/main" id="{64E965D4-013B-43F1-B0AA-4AA95D237E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8845" y="3869340"/>
                <a:ext cx="459325" cy="0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olid"/>
                <a:miter lim="800000"/>
                <a:tailEnd type="arrow" w="med" len="sm"/>
              </a:ln>
              <a:effectLst/>
            </p:spPr>
          </p:cxnSp>
          <p:cxnSp>
            <p:nvCxnSpPr>
              <p:cNvPr id="320" name="Straight Arrow Connector 319">
                <a:extLst>
                  <a:ext uri="{FF2B5EF4-FFF2-40B4-BE49-F238E27FC236}">
                    <a16:creationId xmlns:a16="http://schemas.microsoft.com/office/drawing/2014/main" id="{CEDC16A4-0295-4E23-B0FC-93D987E888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38845" y="3093726"/>
                <a:ext cx="223270" cy="0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olid"/>
                <a:miter lim="800000"/>
                <a:tailEnd type="none" w="med" len="sm"/>
              </a:ln>
              <a:effectLst/>
            </p:spPr>
          </p:cxn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5757CAB3-A269-44DC-8A18-73459DB075CA}"/>
                </a:ext>
              </a:extLst>
            </p:cNvPr>
            <p:cNvGrpSpPr/>
            <p:nvPr/>
          </p:nvGrpSpPr>
          <p:grpSpPr>
            <a:xfrm>
              <a:off x="3059935" y="2429829"/>
              <a:ext cx="1439157" cy="2259397"/>
              <a:chOff x="3059935" y="2429829"/>
              <a:chExt cx="1439157" cy="2259397"/>
            </a:xfrm>
          </p:grpSpPr>
          <p:pic>
            <p:nvPicPr>
              <p:cNvPr id="306" name="Picture 305">
                <a:extLst>
                  <a:ext uri="{FF2B5EF4-FFF2-40B4-BE49-F238E27FC236}">
                    <a16:creationId xmlns:a16="http://schemas.microsoft.com/office/drawing/2014/main" id="{5F13FF26-20F6-4EAF-B674-DD0219CE56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3268636" y="3386645"/>
                <a:ext cx="1048388" cy="904388"/>
              </a:xfrm>
              <a:prstGeom prst="rect">
                <a:avLst/>
              </a:prstGeom>
            </p:spPr>
          </p:pic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804273F8-C22F-4EF9-B853-523F09F5E9C5}"/>
                  </a:ext>
                </a:extLst>
              </p:cNvPr>
              <p:cNvGrpSpPr/>
              <p:nvPr/>
            </p:nvGrpSpPr>
            <p:grpSpPr>
              <a:xfrm>
                <a:off x="3594648" y="2505899"/>
                <a:ext cx="353076" cy="381008"/>
                <a:chOff x="3218968" y="2962504"/>
                <a:chExt cx="388384" cy="419109"/>
              </a:xfrm>
            </p:grpSpPr>
            <p:pic>
              <p:nvPicPr>
                <p:cNvPr id="315" name="Picture 314">
                  <a:extLst>
                    <a:ext uri="{FF2B5EF4-FFF2-40B4-BE49-F238E27FC236}">
                      <a16:creationId xmlns:a16="http://schemas.microsoft.com/office/drawing/2014/main" id="{08F63853-78C5-4496-ADDD-67FA7A595B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rgbClr val="0078D3">
                      <a:shade val="45000"/>
                      <a:satMod val="135000"/>
                    </a:srgbClr>
                    <a:prstClr val="white"/>
                  </a:duotone>
                  <a:lum bright="40000" contrast="40000"/>
                </a:blip>
                <a:stretch>
                  <a:fillRect/>
                </a:stretch>
              </p:blipFill>
              <p:spPr>
                <a:xfrm>
                  <a:off x="3331329" y="2962504"/>
                  <a:ext cx="150917" cy="150917"/>
                </a:xfrm>
                <a:prstGeom prst="rect">
                  <a:avLst/>
                </a:prstGeom>
              </p:spPr>
            </p:pic>
            <p:pic>
              <p:nvPicPr>
                <p:cNvPr id="316" name="Picture 315">
                  <a:extLst>
                    <a:ext uri="{FF2B5EF4-FFF2-40B4-BE49-F238E27FC236}">
                      <a16:creationId xmlns:a16="http://schemas.microsoft.com/office/drawing/2014/main" id="{E837A1E0-667E-4BE7-8B16-855F84B349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rgbClr val="0078D3">
                      <a:shade val="45000"/>
                      <a:satMod val="135000"/>
                    </a:srgbClr>
                    <a:prstClr val="white"/>
                  </a:duotone>
                  <a:lum bright="40000" contrast="40000"/>
                </a:blip>
                <a:stretch>
                  <a:fillRect/>
                </a:stretch>
              </p:blipFill>
              <p:spPr>
                <a:xfrm>
                  <a:off x="3456435" y="3051218"/>
                  <a:ext cx="150917" cy="150917"/>
                </a:xfrm>
                <a:prstGeom prst="rect">
                  <a:avLst/>
                </a:prstGeom>
              </p:spPr>
            </p:pic>
            <p:pic>
              <p:nvPicPr>
                <p:cNvPr id="317" name="Graphic 316">
                  <a:extLst>
                    <a:ext uri="{FF2B5EF4-FFF2-40B4-BE49-F238E27FC236}">
                      <a16:creationId xmlns:a16="http://schemas.microsoft.com/office/drawing/2014/main" id="{8B7DDEBF-7F3B-4EC5-9D65-B2AFED4AF9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18968" y="3130350"/>
                  <a:ext cx="251263" cy="251263"/>
                </a:xfrm>
                <a:prstGeom prst="rect">
                  <a:avLst/>
                </a:prstGeom>
              </p:spPr>
            </p:pic>
          </p:grpSp>
          <p:sp>
            <p:nvSpPr>
              <p:cNvPr id="308" name="Rounded Rectangle 21">
                <a:extLst>
                  <a:ext uri="{FF2B5EF4-FFF2-40B4-BE49-F238E27FC236}">
                    <a16:creationId xmlns:a16="http://schemas.microsoft.com/office/drawing/2014/main" id="{3D4D6736-610B-4B55-BBF5-B988637D17FD}"/>
                  </a:ext>
                </a:extLst>
              </p:cNvPr>
              <p:cNvSpPr/>
              <p:nvPr/>
            </p:nvSpPr>
            <p:spPr bwMode="auto">
              <a:xfrm>
                <a:off x="3059935" y="4365143"/>
                <a:ext cx="1439157" cy="324083"/>
              </a:xfrm>
              <a:prstGeom prst="roundRect">
                <a:avLst>
                  <a:gd name="adj" fmla="val 2741"/>
                </a:avLst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Ingestion 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processing</a:t>
                </a:r>
              </a:p>
            </p:txBody>
          </p:sp>
          <p:cxnSp>
            <p:nvCxnSpPr>
              <p:cNvPr id="309" name="Straight Arrow Connector 308">
                <a:extLst>
                  <a:ext uri="{FF2B5EF4-FFF2-40B4-BE49-F238E27FC236}">
                    <a16:creationId xmlns:a16="http://schemas.microsoft.com/office/drawing/2014/main" id="{A6E535E0-EFD6-494B-9E71-F8A6DFFE4A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71343" y="3034698"/>
                <a:ext cx="0" cy="285208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olid"/>
                <a:headEnd type="arrow" w="med" len="sm"/>
                <a:tailEnd type="arrow" w="med" len="sm"/>
              </a:ln>
              <a:effectLst/>
            </p:spPr>
          </p:cxn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3D30AD3C-360B-43BF-8D01-5F61EBBE0AAB}"/>
                  </a:ext>
                </a:extLst>
              </p:cNvPr>
              <p:cNvGrpSpPr/>
              <p:nvPr/>
            </p:nvGrpSpPr>
            <p:grpSpPr>
              <a:xfrm>
                <a:off x="3497023" y="2429829"/>
                <a:ext cx="548640" cy="548640"/>
                <a:chOff x="3497023" y="2671875"/>
                <a:chExt cx="548640" cy="548640"/>
              </a:xfrm>
            </p:grpSpPr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A2FB6182-1D71-4B73-A18B-777C46EE3FC8}"/>
                    </a:ext>
                  </a:extLst>
                </p:cNvPr>
                <p:cNvSpPr/>
                <p:nvPr/>
              </p:nvSpPr>
              <p:spPr bwMode="auto">
                <a:xfrm>
                  <a:off x="3497023" y="2671875"/>
                  <a:ext cx="548640" cy="548640"/>
                </a:xfrm>
                <a:prstGeom prst="ellipse">
                  <a:avLst/>
                </a:prstGeom>
                <a:solidFill>
                  <a:srgbClr val="0078D3">
                    <a:lumMod val="9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312" name="Graphic 311">
                  <a:extLst>
                    <a:ext uri="{FF2B5EF4-FFF2-40B4-BE49-F238E27FC236}">
                      <a16:creationId xmlns:a16="http://schemas.microsoft.com/office/drawing/2014/main" id="{CE0F00E0-B777-498E-A8BB-FC4F1BD37F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biLevel thresh="25000"/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94648" y="2900533"/>
                  <a:ext cx="228421" cy="228421"/>
                </a:xfrm>
                <a:prstGeom prst="rect">
                  <a:avLst/>
                </a:prstGeom>
              </p:spPr>
            </p:pic>
            <p:pic>
              <p:nvPicPr>
                <p:cNvPr id="313" name="Picture 312">
                  <a:extLst>
                    <a:ext uri="{FF2B5EF4-FFF2-40B4-BE49-F238E27FC236}">
                      <a16:creationId xmlns:a16="http://schemas.microsoft.com/office/drawing/2014/main" id="{72BD2A7D-D095-4F01-B4D7-A8AD0B3AB9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biLevel thresh="25000"/>
                </a:blip>
                <a:stretch>
                  <a:fillRect/>
                </a:stretch>
              </p:blipFill>
              <p:spPr>
                <a:xfrm>
                  <a:off x="3712269" y="2736833"/>
                  <a:ext cx="137197" cy="137197"/>
                </a:xfrm>
                <a:prstGeom prst="rect">
                  <a:avLst/>
                </a:prstGeom>
              </p:spPr>
            </p:pic>
            <p:pic>
              <p:nvPicPr>
                <p:cNvPr id="314" name="Picture 313">
                  <a:extLst>
                    <a:ext uri="{FF2B5EF4-FFF2-40B4-BE49-F238E27FC236}">
                      <a16:creationId xmlns:a16="http://schemas.microsoft.com/office/drawing/2014/main" id="{D58DB7F1-8C1C-4F4C-A3B6-1FAE18FADA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biLevel thresh="25000"/>
                </a:blip>
                <a:stretch>
                  <a:fillRect/>
                </a:stretch>
              </p:blipFill>
              <p:spPr>
                <a:xfrm>
                  <a:off x="3826958" y="2817845"/>
                  <a:ext cx="137197" cy="13719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AB8A571E-E3EA-4A01-B5D6-F75EB1D8DE93}"/>
                </a:ext>
              </a:extLst>
            </p:cNvPr>
            <p:cNvGrpSpPr/>
            <p:nvPr/>
          </p:nvGrpSpPr>
          <p:grpSpPr>
            <a:xfrm>
              <a:off x="412973" y="2434768"/>
              <a:ext cx="1273327" cy="2884041"/>
              <a:chOff x="412973" y="2434768"/>
              <a:chExt cx="1273327" cy="2884041"/>
            </a:xfrm>
          </p:grpSpPr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5D7671B5-6203-40C4-876D-AC2E422744AB}"/>
                  </a:ext>
                </a:extLst>
              </p:cNvPr>
              <p:cNvSpPr/>
              <p:nvPr/>
            </p:nvSpPr>
            <p:spPr bwMode="auto">
              <a:xfrm>
                <a:off x="694230" y="2655127"/>
                <a:ext cx="992070" cy="2443324"/>
              </a:xfrm>
              <a:custGeom>
                <a:avLst/>
                <a:gdLst>
                  <a:gd name="connsiteX0" fmla="*/ 568562 w 992070"/>
                  <a:gd name="connsiteY0" fmla="*/ 0 h 2443324"/>
                  <a:gd name="connsiteX1" fmla="*/ 676485 w 992070"/>
                  <a:gd name="connsiteY1" fmla="*/ 0 h 2443324"/>
                  <a:gd name="connsiteX2" fmla="*/ 676485 w 992070"/>
                  <a:gd name="connsiteY2" fmla="*/ 387341 h 2443324"/>
                  <a:gd name="connsiteX3" fmla="*/ 992070 w 992070"/>
                  <a:gd name="connsiteY3" fmla="*/ 387341 h 2443324"/>
                  <a:gd name="connsiteX4" fmla="*/ 992070 w 992070"/>
                  <a:gd name="connsiteY4" fmla="*/ 497069 h 2443324"/>
                  <a:gd name="connsiteX5" fmla="*/ 676485 w 992070"/>
                  <a:gd name="connsiteY5" fmla="*/ 497069 h 2443324"/>
                  <a:gd name="connsiteX6" fmla="*/ 676485 w 992070"/>
                  <a:gd name="connsiteY6" fmla="*/ 1165808 h 2443324"/>
                  <a:gd name="connsiteX7" fmla="*/ 992070 w 992070"/>
                  <a:gd name="connsiteY7" fmla="*/ 1165808 h 2443324"/>
                  <a:gd name="connsiteX8" fmla="*/ 992070 w 992070"/>
                  <a:gd name="connsiteY8" fmla="*/ 1275536 h 2443324"/>
                  <a:gd name="connsiteX9" fmla="*/ 676485 w 992070"/>
                  <a:gd name="connsiteY9" fmla="*/ 1275536 h 2443324"/>
                  <a:gd name="connsiteX10" fmla="*/ 676485 w 992070"/>
                  <a:gd name="connsiteY10" fmla="*/ 1944275 h 2443324"/>
                  <a:gd name="connsiteX11" fmla="*/ 992070 w 992070"/>
                  <a:gd name="connsiteY11" fmla="*/ 1944275 h 2443324"/>
                  <a:gd name="connsiteX12" fmla="*/ 992070 w 992070"/>
                  <a:gd name="connsiteY12" fmla="*/ 2054003 h 2443324"/>
                  <a:gd name="connsiteX13" fmla="*/ 676485 w 992070"/>
                  <a:gd name="connsiteY13" fmla="*/ 2054003 h 2443324"/>
                  <a:gd name="connsiteX14" fmla="*/ 676485 w 992070"/>
                  <a:gd name="connsiteY14" fmla="*/ 2443322 h 2443324"/>
                  <a:gd name="connsiteX15" fmla="*/ 672478 w 992070"/>
                  <a:gd name="connsiteY15" fmla="*/ 2443322 h 2443324"/>
                  <a:gd name="connsiteX16" fmla="*/ 672478 w 992070"/>
                  <a:gd name="connsiteY16" fmla="*/ 2443324 h 2443324"/>
                  <a:gd name="connsiteX17" fmla="*/ 1 w 992070"/>
                  <a:gd name="connsiteY17" fmla="*/ 2443324 h 2443324"/>
                  <a:gd name="connsiteX18" fmla="*/ 1 w 992070"/>
                  <a:gd name="connsiteY18" fmla="*/ 2335401 h 2443324"/>
                  <a:gd name="connsiteX19" fmla="*/ 568562 w 992070"/>
                  <a:gd name="connsiteY19" fmla="*/ 2335401 h 2443324"/>
                  <a:gd name="connsiteX20" fmla="*/ 568562 w 992070"/>
                  <a:gd name="connsiteY20" fmla="*/ 1664857 h 2443324"/>
                  <a:gd name="connsiteX21" fmla="*/ 0 w 992070"/>
                  <a:gd name="connsiteY21" fmla="*/ 1664857 h 2443324"/>
                  <a:gd name="connsiteX22" fmla="*/ 0 w 992070"/>
                  <a:gd name="connsiteY22" fmla="*/ 1556934 h 2443324"/>
                  <a:gd name="connsiteX23" fmla="*/ 568562 w 992070"/>
                  <a:gd name="connsiteY23" fmla="*/ 1556934 h 2443324"/>
                  <a:gd name="connsiteX24" fmla="*/ 568562 w 992070"/>
                  <a:gd name="connsiteY24" fmla="*/ 886392 h 2443324"/>
                  <a:gd name="connsiteX25" fmla="*/ 2361 w 992070"/>
                  <a:gd name="connsiteY25" fmla="*/ 886392 h 2443324"/>
                  <a:gd name="connsiteX26" fmla="*/ 2361 w 992070"/>
                  <a:gd name="connsiteY26" fmla="*/ 778469 h 2443324"/>
                  <a:gd name="connsiteX27" fmla="*/ 568562 w 992070"/>
                  <a:gd name="connsiteY27" fmla="*/ 778469 h 2443324"/>
                  <a:gd name="connsiteX28" fmla="*/ 568562 w 992070"/>
                  <a:gd name="connsiteY28" fmla="*/ 107924 h 2443324"/>
                  <a:gd name="connsiteX29" fmla="*/ 0 w 992070"/>
                  <a:gd name="connsiteY29" fmla="*/ 107924 h 2443324"/>
                  <a:gd name="connsiteX30" fmla="*/ 0 w 992070"/>
                  <a:gd name="connsiteY30" fmla="*/ 1 h 2443324"/>
                  <a:gd name="connsiteX31" fmla="*/ 568562 w 992070"/>
                  <a:gd name="connsiteY31" fmla="*/ 1 h 2443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92070" h="2443324">
                    <a:moveTo>
                      <a:pt x="568562" y="0"/>
                    </a:moveTo>
                    <a:lnTo>
                      <a:pt x="676485" y="0"/>
                    </a:lnTo>
                    <a:lnTo>
                      <a:pt x="676485" y="387341"/>
                    </a:lnTo>
                    <a:lnTo>
                      <a:pt x="992070" y="387341"/>
                    </a:lnTo>
                    <a:lnTo>
                      <a:pt x="992070" y="497069"/>
                    </a:lnTo>
                    <a:lnTo>
                      <a:pt x="676485" y="497069"/>
                    </a:lnTo>
                    <a:lnTo>
                      <a:pt x="676485" y="1165808"/>
                    </a:lnTo>
                    <a:lnTo>
                      <a:pt x="992070" y="1165808"/>
                    </a:lnTo>
                    <a:lnTo>
                      <a:pt x="992070" y="1275536"/>
                    </a:lnTo>
                    <a:lnTo>
                      <a:pt x="676485" y="1275536"/>
                    </a:lnTo>
                    <a:lnTo>
                      <a:pt x="676485" y="1944275"/>
                    </a:lnTo>
                    <a:lnTo>
                      <a:pt x="992070" y="1944275"/>
                    </a:lnTo>
                    <a:lnTo>
                      <a:pt x="992070" y="2054003"/>
                    </a:lnTo>
                    <a:lnTo>
                      <a:pt x="676485" y="2054003"/>
                    </a:lnTo>
                    <a:lnTo>
                      <a:pt x="676485" y="2443322"/>
                    </a:lnTo>
                    <a:lnTo>
                      <a:pt x="672478" y="2443322"/>
                    </a:lnTo>
                    <a:lnTo>
                      <a:pt x="672478" y="2443324"/>
                    </a:lnTo>
                    <a:lnTo>
                      <a:pt x="1" y="2443324"/>
                    </a:lnTo>
                    <a:lnTo>
                      <a:pt x="1" y="2335401"/>
                    </a:lnTo>
                    <a:lnTo>
                      <a:pt x="568562" y="2335401"/>
                    </a:lnTo>
                    <a:lnTo>
                      <a:pt x="568562" y="1664857"/>
                    </a:lnTo>
                    <a:lnTo>
                      <a:pt x="0" y="1664857"/>
                    </a:lnTo>
                    <a:lnTo>
                      <a:pt x="0" y="1556934"/>
                    </a:lnTo>
                    <a:lnTo>
                      <a:pt x="568562" y="1556934"/>
                    </a:lnTo>
                    <a:lnTo>
                      <a:pt x="568562" y="886392"/>
                    </a:lnTo>
                    <a:lnTo>
                      <a:pt x="2361" y="886392"/>
                    </a:lnTo>
                    <a:lnTo>
                      <a:pt x="2361" y="778469"/>
                    </a:lnTo>
                    <a:lnTo>
                      <a:pt x="568562" y="778469"/>
                    </a:lnTo>
                    <a:lnTo>
                      <a:pt x="568562" y="107924"/>
                    </a:lnTo>
                    <a:lnTo>
                      <a:pt x="0" y="107924"/>
                    </a:lnTo>
                    <a:lnTo>
                      <a:pt x="0" y="1"/>
                    </a:lnTo>
                    <a:lnTo>
                      <a:pt x="568562" y="1"/>
                    </a:lnTo>
                    <a:close/>
                  </a:path>
                </a:pathLst>
              </a:cu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96" name="Oval 295">
                <a:extLst>
                  <a:ext uri="{FF2B5EF4-FFF2-40B4-BE49-F238E27FC236}">
                    <a16:creationId xmlns:a16="http://schemas.microsoft.com/office/drawing/2014/main" id="{AC743813-E86D-4C2B-9620-1320F8804868}"/>
                  </a:ext>
                </a:extLst>
              </p:cNvPr>
              <p:cNvSpPr/>
              <p:nvPr/>
            </p:nvSpPr>
            <p:spPr bwMode="auto">
              <a:xfrm>
                <a:off x="412973" y="2434768"/>
                <a:ext cx="548640" cy="548640"/>
              </a:xfrm>
              <a:prstGeom prst="ellipse">
                <a:avLst/>
              </a:pr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endParaRPr>
              </a:p>
            </p:txBody>
          </p:sp>
          <p:sp>
            <p:nvSpPr>
              <p:cNvPr id="297" name="Truck" title="Icon of a truck with a storage trailer">
                <a:extLst>
                  <a:ext uri="{FF2B5EF4-FFF2-40B4-BE49-F238E27FC236}">
                    <a16:creationId xmlns:a16="http://schemas.microsoft.com/office/drawing/2014/main" id="{04092CAB-0E78-4D3F-B292-B6480C405673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497126" y="2619617"/>
                <a:ext cx="380335" cy="174071"/>
              </a:xfrm>
              <a:custGeom>
                <a:avLst/>
                <a:gdLst>
                  <a:gd name="T0" fmla="*/ 294 w 360"/>
                  <a:gd name="T1" fmla="*/ 148 h 163"/>
                  <a:gd name="T2" fmla="*/ 309 w 360"/>
                  <a:gd name="T3" fmla="*/ 133 h 163"/>
                  <a:gd name="T4" fmla="*/ 324 w 360"/>
                  <a:gd name="T5" fmla="*/ 148 h 163"/>
                  <a:gd name="T6" fmla="*/ 309 w 360"/>
                  <a:gd name="T7" fmla="*/ 163 h 163"/>
                  <a:gd name="T8" fmla="*/ 294 w 360"/>
                  <a:gd name="T9" fmla="*/ 148 h 163"/>
                  <a:gd name="T10" fmla="*/ 80 w 360"/>
                  <a:gd name="T11" fmla="*/ 163 h 163"/>
                  <a:gd name="T12" fmla="*/ 95 w 360"/>
                  <a:gd name="T13" fmla="*/ 148 h 163"/>
                  <a:gd name="T14" fmla="*/ 80 w 360"/>
                  <a:gd name="T15" fmla="*/ 133 h 163"/>
                  <a:gd name="T16" fmla="*/ 65 w 360"/>
                  <a:gd name="T17" fmla="*/ 148 h 163"/>
                  <a:gd name="T18" fmla="*/ 80 w 360"/>
                  <a:gd name="T19" fmla="*/ 163 h 163"/>
                  <a:gd name="T20" fmla="*/ 346 w 360"/>
                  <a:gd name="T21" fmla="*/ 148 h 163"/>
                  <a:gd name="T22" fmla="*/ 346 w 360"/>
                  <a:gd name="T23" fmla="*/ 110 h 163"/>
                  <a:gd name="T24" fmla="*/ 333 w 360"/>
                  <a:gd name="T25" fmla="*/ 97 h 163"/>
                  <a:gd name="T26" fmla="*/ 207 w 360"/>
                  <a:gd name="T27" fmla="*/ 97 h 163"/>
                  <a:gd name="T28" fmla="*/ 95 w 360"/>
                  <a:gd name="T29" fmla="*/ 148 h 163"/>
                  <a:gd name="T30" fmla="*/ 294 w 360"/>
                  <a:gd name="T31" fmla="*/ 148 h 163"/>
                  <a:gd name="T32" fmla="*/ 324 w 360"/>
                  <a:gd name="T33" fmla="*/ 148 h 163"/>
                  <a:gd name="T34" fmla="*/ 360 w 360"/>
                  <a:gd name="T35" fmla="*/ 148 h 163"/>
                  <a:gd name="T36" fmla="*/ 207 w 360"/>
                  <a:gd name="T37" fmla="*/ 148 h 163"/>
                  <a:gd name="T38" fmla="*/ 207 w 360"/>
                  <a:gd name="T39" fmla="*/ 0 h 163"/>
                  <a:gd name="T40" fmla="*/ 22 w 360"/>
                  <a:gd name="T41" fmla="*/ 0 h 163"/>
                  <a:gd name="T42" fmla="*/ 22 w 360"/>
                  <a:gd name="T43" fmla="*/ 148 h 163"/>
                  <a:gd name="T44" fmla="*/ 65 w 360"/>
                  <a:gd name="T45" fmla="*/ 148 h 163"/>
                  <a:gd name="T46" fmla="*/ 295 w 360"/>
                  <a:gd name="T47" fmla="*/ 97 h 163"/>
                  <a:gd name="T48" fmla="*/ 251 w 360"/>
                  <a:gd name="T49" fmla="*/ 52 h 163"/>
                  <a:gd name="T50" fmla="*/ 207 w 360"/>
                  <a:gd name="T51" fmla="*/ 52 h 163"/>
                  <a:gd name="T52" fmla="*/ 22 w 360"/>
                  <a:gd name="T53" fmla="*/ 133 h 163"/>
                  <a:gd name="T54" fmla="*/ 0 w 360"/>
                  <a:gd name="T55" fmla="*/ 13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0" h="163">
                    <a:moveTo>
                      <a:pt x="294" y="148"/>
                    </a:moveTo>
                    <a:cubicBezTo>
                      <a:pt x="294" y="139"/>
                      <a:pt x="301" y="133"/>
                      <a:pt x="309" y="133"/>
                    </a:cubicBezTo>
                    <a:cubicBezTo>
                      <a:pt x="317" y="133"/>
                      <a:pt x="324" y="139"/>
                      <a:pt x="324" y="148"/>
                    </a:cubicBezTo>
                    <a:cubicBezTo>
                      <a:pt x="324" y="156"/>
                      <a:pt x="317" y="163"/>
                      <a:pt x="309" y="163"/>
                    </a:cubicBezTo>
                    <a:cubicBezTo>
                      <a:pt x="301" y="163"/>
                      <a:pt x="294" y="156"/>
                      <a:pt x="294" y="148"/>
                    </a:cubicBezTo>
                    <a:close/>
                    <a:moveTo>
                      <a:pt x="80" y="163"/>
                    </a:moveTo>
                    <a:cubicBezTo>
                      <a:pt x="88" y="163"/>
                      <a:pt x="95" y="156"/>
                      <a:pt x="95" y="148"/>
                    </a:cubicBezTo>
                    <a:cubicBezTo>
                      <a:pt x="95" y="139"/>
                      <a:pt x="88" y="133"/>
                      <a:pt x="80" y="133"/>
                    </a:cubicBezTo>
                    <a:cubicBezTo>
                      <a:pt x="72" y="133"/>
                      <a:pt x="65" y="139"/>
                      <a:pt x="65" y="148"/>
                    </a:cubicBezTo>
                    <a:cubicBezTo>
                      <a:pt x="65" y="156"/>
                      <a:pt x="72" y="163"/>
                      <a:pt x="80" y="163"/>
                    </a:cubicBezTo>
                    <a:close/>
                    <a:moveTo>
                      <a:pt x="346" y="148"/>
                    </a:moveTo>
                    <a:cubicBezTo>
                      <a:pt x="346" y="110"/>
                      <a:pt x="346" y="110"/>
                      <a:pt x="346" y="110"/>
                    </a:cubicBezTo>
                    <a:cubicBezTo>
                      <a:pt x="346" y="103"/>
                      <a:pt x="340" y="97"/>
                      <a:pt x="333" y="97"/>
                    </a:cubicBezTo>
                    <a:cubicBezTo>
                      <a:pt x="207" y="97"/>
                      <a:pt x="207" y="97"/>
                      <a:pt x="207" y="97"/>
                    </a:cubicBezTo>
                    <a:moveTo>
                      <a:pt x="95" y="148"/>
                    </a:moveTo>
                    <a:cubicBezTo>
                      <a:pt x="294" y="148"/>
                      <a:pt x="294" y="148"/>
                      <a:pt x="294" y="148"/>
                    </a:cubicBezTo>
                    <a:moveTo>
                      <a:pt x="324" y="148"/>
                    </a:moveTo>
                    <a:cubicBezTo>
                      <a:pt x="360" y="148"/>
                      <a:pt x="360" y="148"/>
                      <a:pt x="360" y="148"/>
                    </a:cubicBezTo>
                    <a:moveTo>
                      <a:pt x="207" y="148"/>
                    </a:moveTo>
                    <a:cubicBezTo>
                      <a:pt x="207" y="0"/>
                      <a:pt x="207" y="0"/>
                      <a:pt x="207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148"/>
                      <a:pt x="22" y="148"/>
                      <a:pt x="22" y="148"/>
                    </a:cubicBezTo>
                    <a:cubicBezTo>
                      <a:pt x="65" y="148"/>
                      <a:pt x="65" y="148"/>
                      <a:pt x="65" y="148"/>
                    </a:cubicBezTo>
                    <a:moveTo>
                      <a:pt x="295" y="97"/>
                    </a:moveTo>
                    <a:cubicBezTo>
                      <a:pt x="251" y="52"/>
                      <a:pt x="251" y="52"/>
                      <a:pt x="251" y="52"/>
                    </a:cubicBezTo>
                    <a:cubicBezTo>
                      <a:pt x="207" y="52"/>
                      <a:pt x="207" y="52"/>
                      <a:pt x="207" y="52"/>
                    </a:cubicBezTo>
                    <a:moveTo>
                      <a:pt x="22" y="133"/>
                    </a:moveTo>
                    <a:cubicBezTo>
                      <a:pt x="0" y="133"/>
                      <a:pt x="0" y="133"/>
                      <a:pt x="0" y="133"/>
                    </a:cubicBez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  <a:lin ang="5400000" scaled="1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66D24E87-7DC8-4773-AD5F-68059DF95B69}"/>
                  </a:ext>
                </a:extLst>
              </p:cNvPr>
              <p:cNvSpPr/>
              <p:nvPr/>
            </p:nvSpPr>
            <p:spPr bwMode="auto">
              <a:xfrm>
                <a:off x="412973" y="3213235"/>
                <a:ext cx="548640" cy="548640"/>
              </a:xfrm>
              <a:prstGeom prst="ellipse">
                <a:avLst/>
              </a:pr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99" name="building_7" title="Icon of a building with a curved section protruding from it">
                <a:extLst>
                  <a:ext uri="{FF2B5EF4-FFF2-40B4-BE49-F238E27FC236}">
                    <a16:creationId xmlns:a16="http://schemas.microsoft.com/office/drawing/2014/main" id="{68E52BA0-01DB-4F17-833E-01B7792B707D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55949" y="3333715"/>
                <a:ext cx="262689" cy="297445"/>
              </a:xfrm>
              <a:custGeom>
                <a:avLst/>
                <a:gdLst>
                  <a:gd name="T0" fmla="*/ 142 w 235"/>
                  <a:gd name="T1" fmla="*/ 110 h 269"/>
                  <a:gd name="T2" fmla="*/ 168 w 235"/>
                  <a:gd name="T3" fmla="*/ 110 h 269"/>
                  <a:gd name="T4" fmla="*/ 235 w 235"/>
                  <a:gd name="T5" fmla="*/ 176 h 269"/>
                  <a:gd name="T6" fmla="*/ 235 w 235"/>
                  <a:gd name="T7" fmla="*/ 269 h 269"/>
                  <a:gd name="T8" fmla="*/ 142 w 235"/>
                  <a:gd name="T9" fmla="*/ 94 h 269"/>
                  <a:gd name="T10" fmla="*/ 142 w 235"/>
                  <a:gd name="T11" fmla="*/ 72 h 269"/>
                  <a:gd name="T12" fmla="*/ 0 w 235"/>
                  <a:gd name="T13" fmla="*/ 72 h 269"/>
                  <a:gd name="T14" fmla="*/ 0 w 235"/>
                  <a:gd name="T15" fmla="*/ 269 h 269"/>
                  <a:gd name="T16" fmla="*/ 54 w 235"/>
                  <a:gd name="T17" fmla="*/ 269 h 269"/>
                  <a:gd name="T18" fmla="*/ 54 w 235"/>
                  <a:gd name="T19" fmla="*/ 215 h 269"/>
                  <a:gd name="T20" fmla="*/ 91 w 235"/>
                  <a:gd name="T21" fmla="*/ 215 h 269"/>
                  <a:gd name="T22" fmla="*/ 91 w 235"/>
                  <a:gd name="T23" fmla="*/ 269 h 269"/>
                  <a:gd name="T24" fmla="*/ 142 w 235"/>
                  <a:gd name="T25" fmla="*/ 269 h 269"/>
                  <a:gd name="T26" fmla="*/ 142 w 235"/>
                  <a:gd name="T27" fmla="*/ 110 h 269"/>
                  <a:gd name="T28" fmla="*/ 142 w 235"/>
                  <a:gd name="T29" fmla="*/ 94 h 269"/>
                  <a:gd name="T30" fmla="*/ 127 w 235"/>
                  <a:gd name="T31" fmla="*/ 72 h 269"/>
                  <a:gd name="T32" fmla="*/ 127 w 235"/>
                  <a:gd name="T33" fmla="*/ 37 h 269"/>
                  <a:gd name="T34" fmla="*/ 16 w 235"/>
                  <a:gd name="T35" fmla="*/ 37 h 269"/>
                  <a:gd name="T36" fmla="*/ 16 w 235"/>
                  <a:gd name="T37" fmla="*/ 72 h 269"/>
                  <a:gd name="T38" fmla="*/ 90 w 235"/>
                  <a:gd name="T39" fmla="*/ 37 h 269"/>
                  <a:gd name="T40" fmla="*/ 90 w 235"/>
                  <a:gd name="T41" fmla="*/ 0 h 269"/>
                  <a:gd name="T42" fmla="*/ 53 w 235"/>
                  <a:gd name="T43" fmla="*/ 0 h 269"/>
                  <a:gd name="T44" fmla="*/ 53 w 235"/>
                  <a:gd name="T45" fmla="*/ 37 h 269"/>
                  <a:gd name="T46" fmla="*/ 36 w 235"/>
                  <a:gd name="T47" fmla="*/ 106 h 269"/>
                  <a:gd name="T48" fmla="*/ 36 w 235"/>
                  <a:gd name="T49" fmla="*/ 129 h 269"/>
                  <a:gd name="T50" fmla="*/ 71 w 235"/>
                  <a:gd name="T51" fmla="*/ 106 h 269"/>
                  <a:gd name="T52" fmla="*/ 71 w 235"/>
                  <a:gd name="T53" fmla="*/ 129 h 269"/>
                  <a:gd name="T54" fmla="*/ 108 w 235"/>
                  <a:gd name="T55" fmla="*/ 106 h 269"/>
                  <a:gd name="T56" fmla="*/ 108 w 235"/>
                  <a:gd name="T57" fmla="*/ 129 h 269"/>
                  <a:gd name="T58" fmla="*/ 36 w 235"/>
                  <a:gd name="T59" fmla="*/ 160 h 269"/>
                  <a:gd name="T60" fmla="*/ 36 w 235"/>
                  <a:gd name="T61" fmla="*/ 184 h 269"/>
                  <a:gd name="T62" fmla="*/ 71 w 235"/>
                  <a:gd name="T63" fmla="*/ 160 h 269"/>
                  <a:gd name="T64" fmla="*/ 71 w 235"/>
                  <a:gd name="T65" fmla="*/ 184 h 269"/>
                  <a:gd name="T66" fmla="*/ 108 w 235"/>
                  <a:gd name="T67" fmla="*/ 160 h 269"/>
                  <a:gd name="T68" fmla="*/ 108 w 235"/>
                  <a:gd name="T69" fmla="*/ 184 h 269"/>
                  <a:gd name="T70" fmla="*/ 175 w 235"/>
                  <a:gd name="T71" fmla="*/ 269 h 269"/>
                  <a:gd name="T72" fmla="*/ 201 w 235"/>
                  <a:gd name="T73" fmla="*/ 269 h 269"/>
                  <a:gd name="T74" fmla="*/ 175 w 235"/>
                  <a:gd name="T75" fmla="*/ 235 h 269"/>
                  <a:gd name="T76" fmla="*/ 201 w 235"/>
                  <a:gd name="T77" fmla="*/ 235 h 269"/>
                  <a:gd name="T78" fmla="*/ 175 w 235"/>
                  <a:gd name="T79" fmla="*/ 200 h 269"/>
                  <a:gd name="T80" fmla="*/ 201 w 235"/>
                  <a:gd name="T81" fmla="*/ 200 h 269"/>
                  <a:gd name="T82" fmla="*/ 175 w 235"/>
                  <a:gd name="T83" fmla="*/ 166 h 269"/>
                  <a:gd name="T84" fmla="*/ 201 w 235"/>
                  <a:gd name="T85" fmla="*/ 166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5" h="269">
                    <a:moveTo>
                      <a:pt x="142" y="110"/>
                    </a:moveTo>
                    <a:cubicBezTo>
                      <a:pt x="168" y="110"/>
                      <a:pt x="168" y="110"/>
                      <a:pt x="168" y="110"/>
                    </a:cubicBezTo>
                    <a:cubicBezTo>
                      <a:pt x="205" y="110"/>
                      <a:pt x="235" y="140"/>
                      <a:pt x="235" y="176"/>
                    </a:cubicBezTo>
                    <a:cubicBezTo>
                      <a:pt x="235" y="269"/>
                      <a:pt x="235" y="269"/>
                      <a:pt x="235" y="269"/>
                    </a:cubicBezTo>
                    <a:moveTo>
                      <a:pt x="142" y="94"/>
                    </a:moveTo>
                    <a:cubicBezTo>
                      <a:pt x="142" y="72"/>
                      <a:pt x="142" y="72"/>
                      <a:pt x="142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54" y="269"/>
                      <a:pt x="54" y="269"/>
                      <a:pt x="54" y="269"/>
                    </a:cubicBezTo>
                    <a:cubicBezTo>
                      <a:pt x="54" y="215"/>
                      <a:pt x="54" y="215"/>
                      <a:pt x="54" y="215"/>
                    </a:cubicBezTo>
                    <a:cubicBezTo>
                      <a:pt x="91" y="215"/>
                      <a:pt x="91" y="215"/>
                      <a:pt x="91" y="215"/>
                    </a:cubicBezTo>
                    <a:cubicBezTo>
                      <a:pt x="91" y="269"/>
                      <a:pt x="91" y="269"/>
                      <a:pt x="91" y="269"/>
                    </a:cubicBezTo>
                    <a:cubicBezTo>
                      <a:pt x="142" y="269"/>
                      <a:pt x="142" y="269"/>
                      <a:pt x="142" y="269"/>
                    </a:cubicBezTo>
                    <a:cubicBezTo>
                      <a:pt x="142" y="110"/>
                      <a:pt x="142" y="110"/>
                      <a:pt x="142" y="110"/>
                    </a:cubicBezTo>
                    <a:lnTo>
                      <a:pt x="142" y="94"/>
                    </a:lnTo>
                    <a:close/>
                    <a:moveTo>
                      <a:pt x="127" y="72"/>
                    </a:moveTo>
                    <a:cubicBezTo>
                      <a:pt x="127" y="37"/>
                      <a:pt x="127" y="37"/>
                      <a:pt x="127" y="37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16" y="72"/>
                      <a:pt x="16" y="72"/>
                      <a:pt x="16" y="72"/>
                    </a:cubicBezTo>
                    <a:moveTo>
                      <a:pt x="90" y="37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37"/>
                      <a:pt x="53" y="37"/>
                      <a:pt x="53" y="37"/>
                    </a:cubicBezTo>
                    <a:moveTo>
                      <a:pt x="36" y="106"/>
                    </a:moveTo>
                    <a:cubicBezTo>
                      <a:pt x="36" y="129"/>
                      <a:pt x="36" y="129"/>
                      <a:pt x="36" y="129"/>
                    </a:cubicBezTo>
                    <a:moveTo>
                      <a:pt x="71" y="106"/>
                    </a:moveTo>
                    <a:cubicBezTo>
                      <a:pt x="71" y="129"/>
                      <a:pt x="71" y="129"/>
                      <a:pt x="71" y="129"/>
                    </a:cubicBezTo>
                    <a:moveTo>
                      <a:pt x="108" y="106"/>
                    </a:moveTo>
                    <a:cubicBezTo>
                      <a:pt x="108" y="129"/>
                      <a:pt x="108" y="129"/>
                      <a:pt x="108" y="129"/>
                    </a:cubicBezTo>
                    <a:moveTo>
                      <a:pt x="36" y="160"/>
                    </a:moveTo>
                    <a:cubicBezTo>
                      <a:pt x="36" y="184"/>
                      <a:pt x="36" y="184"/>
                      <a:pt x="36" y="184"/>
                    </a:cubicBezTo>
                    <a:moveTo>
                      <a:pt x="71" y="160"/>
                    </a:moveTo>
                    <a:cubicBezTo>
                      <a:pt x="71" y="184"/>
                      <a:pt x="71" y="184"/>
                      <a:pt x="71" y="184"/>
                    </a:cubicBezTo>
                    <a:moveTo>
                      <a:pt x="108" y="160"/>
                    </a:moveTo>
                    <a:cubicBezTo>
                      <a:pt x="108" y="184"/>
                      <a:pt x="108" y="184"/>
                      <a:pt x="108" y="184"/>
                    </a:cubicBezTo>
                    <a:moveTo>
                      <a:pt x="175" y="269"/>
                    </a:moveTo>
                    <a:cubicBezTo>
                      <a:pt x="201" y="269"/>
                      <a:pt x="201" y="269"/>
                      <a:pt x="201" y="269"/>
                    </a:cubicBezTo>
                    <a:moveTo>
                      <a:pt x="175" y="235"/>
                    </a:moveTo>
                    <a:cubicBezTo>
                      <a:pt x="201" y="235"/>
                      <a:pt x="201" y="235"/>
                      <a:pt x="201" y="235"/>
                    </a:cubicBezTo>
                    <a:moveTo>
                      <a:pt x="175" y="200"/>
                    </a:moveTo>
                    <a:cubicBezTo>
                      <a:pt x="201" y="200"/>
                      <a:pt x="201" y="200"/>
                      <a:pt x="201" y="200"/>
                    </a:cubicBezTo>
                    <a:moveTo>
                      <a:pt x="175" y="166"/>
                    </a:moveTo>
                    <a:cubicBezTo>
                      <a:pt x="201" y="166"/>
                      <a:pt x="201" y="166"/>
                      <a:pt x="201" y="166"/>
                    </a:cubicBez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C1B0B4EB-0BAC-4930-90BF-990D549C5342}"/>
                  </a:ext>
                </a:extLst>
              </p:cNvPr>
              <p:cNvSpPr/>
              <p:nvPr/>
            </p:nvSpPr>
            <p:spPr bwMode="auto">
              <a:xfrm>
                <a:off x="412973" y="3991702"/>
                <a:ext cx="548640" cy="548640"/>
              </a:xfrm>
              <a:prstGeom prst="ellipse">
                <a:avLst/>
              </a:pr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endParaRPr>
              </a:p>
            </p:txBody>
          </p:sp>
          <p:sp>
            <p:nvSpPr>
              <p:cNvPr id="301" name="building_11" title="Icon of a school house">
                <a:extLst>
                  <a:ext uri="{FF2B5EF4-FFF2-40B4-BE49-F238E27FC236}">
                    <a16:creationId xmlns:a16="http://schemas.microsoft.com/office/drawing/2014/main" id="{B7F24377-9D8C-4F6E-A371-52C8835108D9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491865" y="4136496"/>
                <a:ext cx="371807" cy="200145"/>
              </a:xfrm>
              <a:custGeom>
                <a:avLst/>
                <a:gdLst>
                  <a:gd name="T0" fmla="*/ 164 w 361"/>
                  <a:gd name="T1" fmla="*/ 94 h 193"/>
                  <a:gd name="T2" fmla="*/ 66 w 361"/>
                  <a:gd name="T3" fmla="*/ 193 h 193"/>
                  <a:gd name="T4" fmla="*/ 98 w 361"/>
                  <a:gd name="T5" fmla="*/ 124 h 193"/>
                  <a:gd name="T6" fmla="*/ 93 w 361"/>
                  <a:gd name="T7" fmla="*/ 129 h 193"/>
                  <a:gd name="T8" fmla="*/ 98 w 361"/>
                  <a:gd name="T9" fmla="*/ 124 h 193"/>
                  <a:gd name="T10" fmla="*/ 93 w 361"/>
                  <a:gd name="T11" fmla="*/ 160 h 193"/>
                  <a:gd name="T12" fmla="*/ 98 w 361"/>
                  <a:gd name="T13" fmla="*/ 165 h 193"/>
                  <a:gd name="T14" fmla="*/ 135 w 361"/>
                  <a:gd name="T15" fmla="*/ 124 h 193"/>
                  <a:gd name="T16" fmla="*/ 130 w 361"/>
                  <a:gd name="T17" fmla="*/ 129 h 193"/>
                  <a:gd name="T18" fmla="*/ 135 w 361"/>
                  <a:gd name="T19" fmla="*/ 124 h 193"/>
                  <a:gd name="T20" fmla="*/ 130 w 361"/>
                  <a:gd name="T21" fmla="*/ 160 h 193"/>
                  <a:gd name="T22" fmla="*/ 135 w 361"/>
                  <a:gd name="T23" fmla="*/ 165 h 193"/>
                  <a:gd name="T24" fmla="*/ 295 w 361"/>
                  <a:gd name="T25" fmla="*/ 124 h 193"/>
                  <a:gd name="T26" fmla="*/ 291 w 361"/>
                  <a:gd name="T27" fmla="*/ 129 h 193"/>
                  <a:gd name="T28" fmla="*/ 295 w 361"/>
                  <a:gd name="T29" fmla="*/ 124 h 193"/>
                  <a:gd name="T30" fmla="*/ 291 w 361"/>
                  <a:gd name="T31" fmla="*/ 160 h 193"/>
                  <a:gd name="T32" fmla="*/ 295 w 361"/>
                  <a:gd name="T33" fmla="*/ 165 h 193"/>
                  <a:gd name="T34" fmla="*/ 333 w 361"/>
                  <a:gd name="T35" fmla="*/ 124 h 193"/>
                  <a:gd name="T36" fmla="*/ 328 w 361"/>
                  <a:gd name="T37" fmla="*/ 129 h 193"/>
                  <a:gd name="T38" fmla="*/ 333 w 361"/>
                  <a:gd name="T39" fmla="*/ 124 h 193"/>
                  <a:gd name="T40" fmla="*/ 328 w 361"/>
                  <a:gd name="T41" fmla="*/ 160 h 193"/>
                  <a:gd name="T42" fmla="*/ 333 w 361"/>
                  <a:gd name="T43" fmla="*/ 165 h 193"/>
                  <a:gd name="T44" fmla="*/ 263 w 361"/>
                  <a:gd name="T45" fmla="*/ 193 h 193"/>
                  <a:gd name="T46" fmla="*/ 361 w 361"/>
                  <a:gd name="T47" fmla="*/ 94 h 193"/>
                  <a:gd name="T48" fmla="*/ 263 w 361"/>
                  <a:gd name="T49" fmla="*/ 193 h 193"/>
                  <a:gd name="T50" fmla="*/ 164 w 361"/>
                  <a:gd name="T51" fmla="*/ 45 h 193"/>
                  <a:gd name="T52" fmla="*/ 263 w 361"/>
                  <a:gd name="T53" fmla="*/ 193 h 193"/>
                  <a:gd name="T54" fmla="*/ 214 w 361"/>
                  <a:gd name="T55" fmla="*/ 0 h 193"/>
                  <a:gd name="T56" fmla="*/ 185 w 361"/>
                  <a:gd name="T57" fmla="*/ 58 h 193"/>
                  <a:gd name="T58" fmla="*/ 241 w 361"/>
                  <a:gd name="T59" fmla="*/ 84 h 193"/>
                  <a:gd name="T60" fmla="*/ 241 w 361"/>
                  <a:gd name="T61" fmla="*/ 193 h 193"/>
                  <a:gd name="T62" fmla="*/ 213 w 361"/>
                  <a:gd name="T63" fmla="*/ 144 h 193"/>
                  <a:gd name="T64" fmla="*/ 213 w 361"/>
                  <a:gd name="T65" fmla="*/ 144 h 193"/>
                  <a:gd name="T66" fmla="*/ 185 w 361"/>
                  <a:gd name="T67" fmla="*/ 193 h 193"/>
                  <a:gd name="T68" fmla="*/ 207 w 361"/>
                  <a:gd name="T69" fmla="*/ 115 h 193"/>
                  <a:gd name="T70" fmla="*/ 219 w 361"/>
                  <a:gd name="T71" fmla="*/ 115 h 193"/>
                  <a:gd name="T72" fmla="*/ 19 w 361"/>
                  <a:gd name="T73" fmla="*/ 75 h 193"/>
                  <a:gd name="T74" fmla="*/ 19 w 361"/>
                  <a:gd name="T75" fmla="*/ 45 h 193"/>
                  <a:gd name="T76" fmla="*/ 0 w 361"/>
                  <a:gd name="T77" fmla="*/ 193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61" h="193">
                    <a:moveTo>
                      <a:pt x="66" y="94"/>
                    </a:moveTo>
                    <a:cubicBezTo>
                      <a:pt x="164" y="94"/>
                      <a:pt x="164" y="94"/>
                      <a:pt x="164" y="94"/>
                    </a:cubicBezTo>
                    <a:cubicBezTo>
                      <a:pt x="164" y="193"/>
                      <a:pt x="164" y="193"/>
                      <a:pt x="164" y="193"/>
                    </a:cubicBezTo>
                    <a:cubicBezTo>
                      <a:pt x="66" y="193"/>
                      <a:pt x="66" y="193"/>
                      <a:pt x="66" y="193"/>
                    </a:cubicBezTo>
                    <a:lnTo>
                      <a:pt x="66" y="94"/>
                    </a:lnTo>
                    <a:close/>
                    <a:moveTo>
                      <a:pt x="98" y="124"/>
                    </a:moveTo>
                    <a:cubicBezTo>
                      <a:pt x="93" y="124"/>
                      <a:pt x="93" y="124"/>
                      <a:pt x="93" y="124"/>
                    </a:cubicBezTo>
                    <a:cubicBezTo>
                      <a:pt x="93" y="129"/>
                      <a:pt x="93" y="129"/>
                      <a:pt x="93" y="129"/>
                    </a:cubicBezTo>
                    <a:cubicBezTo>
                      <a:pt x="98" y="129"/>
                      <a:pt x="98" y="129"/>
                      <a:pt x="98" y="129"/>
                    </a:cubicBezTo>
                    <a:lnTo>
                      <a:pt x="98" y="124"/>
                    </a:lnTo>
                    <a:close/>
                    <a:moveTo>
                      <a:pt x="98" y="160"/>
                    </a:moveTo>
                    <a:cubicBezTo>
                      <a:pt x="93" y="160"/>
                      <a:pt x="93" y="160"/>
                      <a:pt x="93" y="160"/>
                    </a:cubicBezTo>
                    <a:cubicBezTo>
                      <a:pt x="93" y="165"/>
                      <a:pt x="93" y="165"/>
                      <a:pt x="93" y="165"/>
                    </a:cubicBezTo>
                    <a:cubicBezTo>
                      <a:pt x="98" y="165"/>
                      <a:pt x="98" y="165"/>
                      <a:pt x="98" y="165"/>
                    </a:cubicBezTo>
                    <a:lnTo>
                      <a:pt x="98" y="160"/>
                    </a:lnTo>
                    <a:close/>
                    <a:moveTo>
                      <a:pt x="135" y="124"/>
                    </a:moveTo>
                    <a:cubicBezTo>
                      <a:pt x="130" y="124"/>
                      <a:pt x="130" y="124"/>
                      <a:pt x="130" y="124"/>
                    </a:cubicBezTo>
                    <a:cubicBezTo>
                      <a:pt x="130" y="129"/>
                      <a:pt x="130" y="129"/>
                      <a:pt x="130" y="129"/>
                    </a:cubicBezTo>
                    <a:cubicBezTo>
                      <a:pt x="135" y="129"/>
                      <a:pt x="135" y="129"/>
                      <a:pt x="135" y="129"/>
                    </a:cubicBezTo>
                    <a:lnTo>
                      <a:pt x="135" y="124"/>
                    </a:lnTo>
                    <a:close/>
                    <a:moveTo>
                      <a:pt x="135" y="160"/>
                    </a:moveTo>
                    <a:cubicBezTo>
                      <a:pt x="130" y="160"/>
                      <a:pt x="130" y="160"/>
                      <a:pt x="130" y="160"/>
                    </a:cubicBezTo>
                    <a:cubicBezTo>
                      <a:pt x="130" y="165"/>
                      <a:pt x="130" y="165"/>
                      <a:pt x="130" y="165"/>
                    </a:cubicBezTo>
                    <a:cubicBezTo>
                      <a:pt x="135" y="165"/>
                      <a:pt x="135" y="165"/>
                      <a:pt x="135" y="165"/>
                    </a:cubicBezTo>
                    <a:lnTo>
                      <a:pt x="135" y="160"/>
                    </a:lnTo>
                    <a:close/>
                    <a:moveTo>
                      <a:pt x="295" y="124"/>
                    </a:moveTo>
                    <a:cubicBezTo>
                      <a:pt x="291" y="124"/>
                      <a:pt x="291" y="124"/>
                      <a:pt x="291" y="124"/>
                    </a:cubicBezTo>
                    <a:cubicBezTo>
                      <a:pt x="291" y="129"/>
                      <a:pt x="291" y="129"/>
                      <a:pt x="291" y="129"/>
                    </a:cubicBezTo>
                    <a:cubicBezTo>
                      <a:pt x="295" y="129"/>
                      <a:pt x="295" y="129"/>
                      <a:pt x="295" y="129"/>
                    </a:cubicBezTo>
                    <a:lnTo>
                      <a:pt x="295" y="124"/>
                    </a:lnTo>
                    <a:close/>
                    <a:moveTo>
                      <a:pt x="295" y="160"/>
                    </a:moveTo>
                    <a:cubicBezTo>
                      <a:pt x="291" y="160"/>
                      <a:pt x="291" y="160"/>
                      <a:pt x="291" y="160"/>
                    </a:cubicBezTo>
                    <a:cubicBezTo>
                      <a:pt x="291" y="165"/>
                      <a:pt x="291" y="165"/>
                      <a:pt x="291" y="165"/>
                    </a:cubicBezTo>
                    <a:cubicBezTo>
                      <a:pt x="295" y="165"/>
                      <a:pt x="295" y="165"/>
                      <a:pt x="295" y="165"/>
                    </a:cubicBezTo>
                    <a:lnTo>
                      <a:pt x="295" y="160"/>
                    </a:lnTo>
                    <a:close/>
                    <a:moveTo>
                      <a:pt x="333" y="124"/>
                    </a:moveTo>
                    <a:cubicBezTo>
                      <a:pt x="328" y="124"/>
                      <a:pt x="328" y="124"/>
                      <a:pt x="328" y="124"/>
                    </a:cubicBezTo>
                    <a:cubicBezTo>
                      <a:pt x="328" y="129"/>
                      <a:pt x="328" y="129"/>
                      <a:pt x="328" y="129"/>
                    </a:cubicBezTo>
                    <a:cubicBezTo>
                      <a:pt x="333" y="129"/>
                      <a:pt x="333" y="129"/>
                      <a:pt x="333" y="129"/>
                    </a:cubicBezTo>
                    <a:lnTo>
                      <a:pt x="333" y="124"/>
                    </a:lnTo>
                    <a:close/>
                    <a:moveTo>
                      <a:pt x="333" y="160"/>
                    </a:moveTo>
                    <a:cubicBezTo>
                      <a:pt x="328" y="160"/>
                      <a:pt x="328" y="160"/>
                      <a:pt x="328" y="160"/>
                    </a:cubicBezTo>
                    <a:cubicBezTo>
                      <a:pt x="328" y="165"/>
                      <a:pt x="328" y="165"/>
                      <a:pt x="328" y="165"/>
                    </a:cubicBezTo>
                    <a:cubicBezTo>
                      <a:pt x="333" y="165"/>
                      <a:pt x="333" y="165"/>
                      <a:pt x="333" y="165"/>
                    </a:cubicBezTo>
                    <a:lnTo>
                      <a:pt x="333" y="160"/>
                    </a:lnTo>
                    <a:close/>
                    <a:moveTo>
                      <a:pt x="263" y="193"/>
                    </a:moveTo>
                    <a:cubicBezTo>
                      <a:pt x="361" y="193"/>
                      <a:pt x="361" y="193"/>
                      <a:pt x="361" y="193"/>
                    </a:cubicBezTo>
                    <a:cubicBezTo>
                      <a:pt x="361" y="94"/>
                      <a:pt x="361" y="94"/>
                      <a:pt x="361" y="94"/>
                    </a:cubicBezTo>
                    <a:cubicBezTo>
                      <a:pt x="263" y="94"/>
                      <a:pt x="263" y="94"/>
                      <a:pt x="263" y="94"/>
                    </a:cubicBezTo>
                    <a:lnTo>
                      <a:pt x="263" y="193"/>
                    </a:lnTo>
                    <a:close/>
                    <a:moveTo>
                      <a:pt x="214" y="0"/>
                    </a:moveTo>
                    <a:cubicBezTo>
                      <a:pt x="164" y="45"/>
                      <a:pt x="164" y="45"/>
                      <a:pt x="164" y="45"/>
                    </a:cubicBezTo>
                    <a:cubicBezTo>
                      <a:pt x="164" y="193"/>
                      <a:pt x="164" y="193"/>
                      <a:pt x="164" y="193"/>
                    </a:cubicBezTo>
                    <a:cubicBezTo>
                      <a:pt x="263" y="193"/>
                      <a:pt x="263" y="193"/>
                      <a:pt x="263" y="193"/>
                    </a:cubicBezTo>
                    <a:cubicBezTo>
                      <a:pt x="263" y="45"/>
                      <a:pt x="263" y="45"/>
                      <a:pt x="263" y="45"/>
                    </a:cubicBezTo>
                    <a:lnTo>
                      <a:pt x="214" y="0"/>
                    </a:lnTo>
                    <a:close/>
                    <a:moveTo>
                      <a:pt x="241" y="58"/>
                    </a:moveTo>
                    <a:cubicBezTo>
                      <a:pt x="185" y="58"/>
                      <a:pt x="185" y="58"/>
                      <a:pt x="185" y="58"/>
                    </a:cubicBezTo>
                    <a:cubicBezTo>
                      <a:pt x="185" y="84"/>
                      <a:pt x="185" y="84"/>
                      <a:pt x="185" y="84"/>
                    </a:cubicBezTo>
                    <a:cubicBezTo>
                      <a:pt x="241" y="84"/>
                      <a:pt x="241" y="84"/>
                      <a:pt x="241" y="84"/>
                    </a:cubicBezTo>
                    <a:lnTo>
                      <a:pt x="241" y="58"/>
                    </a:lnTo>
                    <a:close/>
                    <a:moveTo>
                      <a:pt x="241" y="193"/>
                    </a:moveTo>
                    <a:cubicBezTo>
                      <a:pt x="241" y="144"/>
                      <a:pt x="241" y="144"/>
                      <a:pt x="241" y="144"/>
                    </a:cubicBezTo>
                    <a:cubicBezTo>
                      <a:pt x="213" y="144"/>
                      <a:pt x="213" y="144"/>
                      <a:pt x="213" y="144"/>
                    </a:cubicBezTo>
                    <a:cubicBezTo>
                      <a:pt x="213" y="193"/>
                      <a:pt x="213" y="193"/>
                      <a:pt x="213" y="193"/>
                    </a:cubicBezTo>
                    <a:moveTo>
                      <a:pt x="213" y="144"/>
                    </a:moveTo>
                    <a:cubicBezTo>
                      <a:pt x="185" y="144"/>
                      <a:pt x="185" y="144"/>
                      <a:pt x="185" y="144"/>
                    </a:cubicBezTo>
                    <a:cubicBezTo>
                      <a:pt x="185" y="193"/>
                      <a:pt x="185" y="193"/>
                      <a:pt x="185" y="193"/>
                    </a:cubicBezTo>
                    <a:moveTo>
                      <a:pt x="213" y="109"/>
                    </a:moveTo>
                    <a:cubicBezTo>
                      <a:pt x="210" y="109"/>
                      <a:pt x="207" y="112"/>
                      <a:pt x="207" y="115"/>
                    </a:cubicBezTo>
                    <a:cubicBezTo>
                      <a:pt x="207" y="119"/>
                      <a:pt x="210" y="122"/>
                      <a:pt x="213" y="122"/>
                    </a:cubicBezTo>
                    <a:cubicBezTo>
                      <a:pt x="217" y="122"/>
                      <a:pt x="219" y="119"/>
                      <a:pt x="219" y="115"/>
                    </a:cubicBezTo>
                    <a:cubicBezTo>
                      <a:pt x="219" y="112"/>
                      <a:pt x="217" y="109"/>
                      <a:pt x="213" y="109"/>
                    </a:cubicBezTo>
                    <a:close/>
                    <a:moveTo>
                      <a:pt x="19" y="75"/>
                    </a:moveTo>
                    <a:cubicBezTo>
                      <a:pt x="50" y="62"/>
                      <a:pt x="50" y="62"/>
                      <a:pt x="50" y="62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193"/>
                      <a:pt x="19" y="193"/>
                      <a:pt x="19" y="193"/>
                    </a:cubicBezTo>
                    <a:moveTo>
                      <a:pt x="0" y="193"/>
                    </a:moveTo>
                    <a:cubicBezTo>
                      <a:pt x="38" y="193"/>
                      <a:pt x="38" y="193"/>
                      <a:pt x="38" y="193"/>
                    </a:cubicBez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84D00E57-1A01-4ECD-9D08-779052EE4FD2}"/>
                  </a:ext>
                </a:extLst>
              </p:cNvPr>
              <p:cNvSpPr/>
              <p:nvPr/>
            </p:nvSpPr>
            <p:spPr bwMode="auto">
              <a:xfrm>
                <a:off x="412973" y="4770169"/>
                <a:ext cx="548640" cy="548640"/>
              </a:xfrm>
              <a:prstGeom prst="ellipse">
                <a:avLst/>
              </a:pr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endParaRPr>
              </a:p>
            </p:txBody>
          </p:sp>
          <p:sp>
            <p:nvSpPr>
              <p:cNvPr id="303" name="factory_3" title="Icon of a factory">
                <a:extLst>
                  <a:ext uri="{FF2B5EF4-FFF2-40B4-BE49-F238E27FC236}">
                    <a16:creationId xmlns:a16="http://schemas.microsoft.com/office/drawing/2014/main" id="{B3C0328D-97C0-4B72-B325-B28838F03E7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23698" y="4922874"/>
                <a:ext cx="327190" cy="202625"/>
              </a:xfrm>
              <a:custGeom>
                <a:avLst/>
                <a:gdLst>
                  <a:gd name="T0" fmla="*/ 394 w 394"/>
                  <a:gd name="T1" fmla="*/ 101 h 244"/>
                  <a:gd name="T2" fmla="*/ 394 w 394"/>
                  <a:gd name="T3" fmla="*/ 244 h 244"/>
                  <a:gd name="T4" fmla="*/ 0 w 394"/>
                  <a:gd name="T5" fmla="*/ 244 h 244"/>
                  <a:gd name="T6" fmla="*/ 0 w 394"/>
                  <a:gd name="T7" fmla="*/ 101 h 244"/>
                  <a:gd name="T8" fmla="*/ 76 w 394"/>
                  <a:gd name="T9" fmla="*/ 45 h 244"/>
                  <a:gd name="T10" fmla="*/ 76 w 394"/>
                  <a:gd name="T11" fmla="*/ 101 h 244"/>
                  <a:gd name="T12" fmla="*/ 160 w 394"/>
                  <a:gd name="T13" fmla="*/ 45 h 244"/>
                  <a:gd name="T14" fmla="*/ 160 w 394"/>
                  <a:gd name="T15" fmla="*/ 101 h 244"/>
                  <a:gd name="T16" fmla="*/ 394 w 394"/>
                  <a:gd name="T17" fmla="*/ 101 h 244"/>
                  <a:gd name="T18" fmla="*/ 309 w 394"/>
                  <a:gd name="T19" fmla="*/ 101 h 244"/>
                  <a:gd name="T20" fmla="*/ 289 w 394"/>
                  <a:gd name="T21" fmla="*/ 0 h 244"/>
                  <a:gd name="T22" fmla="*/ 273 w 394"/>
                  <a:gd name="T23" fmla="*/ 0 h 244"/>
                  <a:gd name="T24" fmla="*/ 256 w 394"/>
                  <a:gd name="T25" fmla="*/ 101 h 244"/>
                  <a:gd name="T26" fmla="*/ 378 w 394"/>
                  <a:gd name="T27" fmla="*/ 101 h 244"/>
                  <a:gd name="T28" fmla="*/ 358 w 394"/>
                  <a:gd name="T29" fmla="*/ 0 h 244"/>
                  <a:gd name="T30" fmla="*/ 340 w 394"/>
                  <a:gd name="T31" fmla="*/ 0 h 244"/>
                  <a:gd name="T32" fmla="*/ 324 w 394"/>
                  <a:gd name="T33" fmla="*/ 101 h 244"/>
                  <a:gd name="T34" fmla="*/ 57 w 394"/>
                  <a:gd name="T35" fmla="*/ 144 h 244"/>
                  <a:gd name="T36" fmla="*/ 36 w 394"/>
                  <a:gd name="T37" fmla="*/ 144 h 244"/>
                  <a:gd name="T38" fmla="*/ 36 w 394"/>
                  <a:gd name="T39" fmla="*/ 165 h 244"/>
                  <a:gd name="T40" fmla="*/ 57 w 394"/>
                  <a:gd name="T41" fmla="*/ 165 h 244"/>
                  <a:gd name="T42" fmla="*/ 57 w 394"/>
                  <a:gd name="T43" fmla="*/ 144 h 244"/>
                  <a:gd name="T44" fmla="*/ 131 w 394"/>
                  <a:gd name="T45" fmla="*/ 144 h 244"/>
                  <a:gd name="T46" fmla="*/ 112 w 394"/>
                  <a:gd name="T47" fmla="*/ 144 h 244"/>
                  <a:gd name="T48" fmla="*/ 112 w 394"/>
                  <a:gd name="T49" fmla="*/ 165 h 244"/>
                  <a:gd name="T50" fmla="*/ 131 w 394"/>
                  <a:gd name="T51" fmla="*/ 165 h 244"/>
                  <a:gd name="T52" fmla="*/ 131 w 394"/>
                  <a:gd name="T53" fmla="*/ 144 h 244"/>
                  <a:gd name="T54" fmla="*/ 207 w 394"/>
                  <a:gd name="T55" fmla="*/ 144 h 244"/>
                  <a:gd name="T56" fmla="*/ 188 w 394"/>
                  <a:gd name="T57" fmla="*/ 144 h 244"/>
                  <a:gd name="T58" fmla="*/ 188 w 394"/>
                  <a:gd name="T59" fmla="*/ 165 h 244"/>
                  <a:gd name="T60" fmla="*/ 207 w 394"/>
                  <a:gd name="T61" fmla="*/ 165 h 244"/>
                  <a:gd name="T62" fmla="*/ 207 w 394"/>
                  <a:gd name="T63" fmla="*/ 144 h 244"/>
                  <a:gd name="T64" fmla="*/ 283 w 394"/>
                  <a:gd name="T65" fmla="*/ 144 h 244"/>
                  <a:gd name="T66" fmla="*/ 262 w 394"/>
                  <a:gd name="T67" fmla="*/ 144 h 244"/>
                  <a:gd name="T68" fmla="*/ 262 w 394"/>
                  <a:gd name="T69" fmla="*/ 165 h 244"/>
                  <a:gd name="T70" fmla="*/ 283 w 394"/>
                  <a:gd name="T71" fmla="*/ 165 h 244"/>
                  <a:gd name="T72" fmla="*/ 283 w 394"/>
                  <a:gd name="T73" fmla="*/ 144 h 244"/>
                  <a:gd name="T74" fmla="*/ 358 w 394"/>
                  <a:gd name="T75" fmla="*/ 144 h 244"/>
                  <a:gd name="T76" fmla="*/ 338 w 394"/>
                  <a:gd name="T77" fmla="*/ 144 h 244"/>
                  <a:gd name="T78" fmla="*/ 338 w 394"/>
                  <a:gd name="T79" fmla="*/ 165 h 244"/>
                  <a:gd name="T80" fmla="*/ 358 w 394"/>
                  <a:gd name="T81" fmla="*/ 165 h 244"/>
                  <a:gd name="T82" fmla="*/ 358 w 394"/>
                  <a:gd name="T83" fmla="*/ 1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4" h="244">
                    <a:moveTo>
                      <a:pt x="394" y="101"/>
                    </a:moveTo>
                    <a:lnTo>
                      <a:pt x="394" y="244"/>
                    </a:lnTo>
                    <a:lnTo>
                      <a:pt x="0" y="244"/>
                    </a:lnTo>
                    <a:lnTo>
                      <a:pt x="0" y="101"/>
                    </a:lnTo>
                    <a:lnTo>
                      <a:pt x="76" y="45"/>
                    </a:lnTo>
                    <a:lnTo>
                      <a:pt x="76" y="101"/>
                    </a:lnTo>
                    <a:lnTo>
                      <a:pt x="160" y="45"/>
                    </a:lnTo>
                    <a:lnTo>
                      <a:pt x="160" y="101"/>
                    </a:lnTo>
                    <a:lnTo>
                      <a:pt x="394" y="101"/>
                    </a:lnTo>
                    <a:moveTo>
                      <a:pt x="309" y="101"/>
                    </a:moveTo>
                    <a:lnTo>
                      <a:pt x="289" y="0"/>
                    </a:lnTo>
                    <a:lnTo>
                      <a:pt x="273" y="0"/>
                    </a:lnTo>
                    <a:lnTo>
                      <a:pt x="256" y="101"/>
                    </a:lnTo>
                    <a:moveTo>
                      <a:pt x="378" y="101"/>
                    </a:moveTo>
                    <a:lnTo>
                      <a:pt x="358" y="0"/>
                    </a:lnTo>
                    <a:lnTo>
                      <a:pt x="340" y="0"/>
                    </a:lnTo>
                    <a:lnTo>
                      <a:pt x="324" y="101"/>
                    </a:lnTo>
                    <a:moveTo>
                      <a:pt x="57" y="144"/>
                    </a:moveTo>
                    <a:lnTo>
                      <a:pt x="36" y="144"/>
                    </a:lnTo>
                    <a:lnTo>
                      <a:pt x="36" y="165"/>
                    </a:lnTo>
                    <a:lnTo>
                      <a:pt x="57" y="165"/>
                    </a:lnTo>
                    <a:lnTo>
                      <a:pt x="57" y="144"/>
                    </a:lnTo>
                    <a:moveTo>
                      <a:pt x="131" y="144"/>
                    </a:moveTo>
                    <a:lnTo>
                      <a:pt x="112" y="144"/>
                    </a:lnTo>
                    <a:lnTo>
                      <a:pt x="112" y="165"/>
                    </a:lnTo>
                    <a:lnTo>
                      <a:pt x="131" y="165"/>
                    </a:lnTo>
                    <a:lnTo>
                      <a:pt x="131" y="144"/>
                    </a:lnTo>
                    <a:moveTo>
                      <a:pt x="207" y="144"/>
                    </a:moveTo>
                    <a:lnTo>
                      <a:pt x="188" y="144"/>
                    </a:lnTo>
                    <a:lnTo>
                      <a:pt x="188" y="165"/>
                    </a:lnTo>
                    <a:lnTo>
                      <a:pt x="207" y="165"/>
                    </a:lnTo>
                    <a:lnTo>
                      <a:pt x="207" y="144"/>
                    </a:lnTo>
                    <a:moveTo>
                      <a:pt x="283" y="144"/>
                    </a:moveTo>
                    <a:lnTo>
                      <a:pt x="262" y="144"/>
                    </a:lnTo>
                    <a:lnTo>
                      <a:pt x="262" y="165"/>
                    </a:lnTo>
                    <a:lnTo>
                      <a:pt x="283" y="165"/>
                    </a:lnTo>
                    <a:lnTo>
                      <a:pt x="283" y="144"/>
                    </a:lnTo>
                    <a:moveTo>
                      <a:pt x="358" y="144"/>
                    </a:moveTo>
                    <a:lnTo>
                      <a:pt x="338" y="144"/>
                    </a:lnTo>
                    <a:lnTo>
                      <a:pt x="338" y="165"/>
                    </a:lnTo>
                    <a:lnTo>
                      <a:pt x="358" y="165"/>
                    </a:lnTo>
                    <a:lnTo>
                      <a:pt x="358" y="144"/>
                    </a:lnTo>
                  </a:path>
                </a:pathLst>
              </a:custGeom>
              <a:noFill/>
              <a:ln w="12700" cap="sq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42E1A76-00D6-43ED-B861-3700C88FFD3C}"/>
              </a:ext>
            </a:extLst>
          </p:cNvPr>
          <p:cNvGrpSpPr/>
          <p:nvPr/>
        </p:nvGrpSpPr>
        <p:grpSpPr>
          <a:xfrm>
            <a:off x="2736119" y="3957374"/>
            <a:ext cx="5731525" cy="1824808"/>
            <a:chOff x="2736119" y="3957374"/>
            <a:chExt cx="5731525" cy="1824808"/>
          </a:xfrm>
        </p:grpSpPr>
        <p:grpSp>
          <p:nvGrpSpPr>
            <p:cNvPr id="339" name="Group 338">
              <a:extLst>
                <a:ext uri="{FF2B5EF4-FFF2-40B4-BE49-F238E27FC236}">
                  <a16:creationId xmlns:a16="http://schemas.microsoft.com/office/drawing/2014/main" id="{DB32F4B6-9D6F-42FA-875A-F9842126AF5A}"/>
                </a:ext>
              </a:extLst>
            </p:cNvPr>
            <p:cNvGrpSpPr/>
            <p:nvPr/>
          </p:nvGrpSpPr>
          <p:grpSpPr>
            <a:xfrm>
              <a:off x="2736119" y="3957374"/>
              <a:ext cx="4613336" cy="1156715"/>
              <a:chOff x="2736119" y="3957374"/>
              <a:chExt cx="4613336" cy="1156715"/>
            </a:xfrm>
          </p:grpSpPr>
          <p:cxnSp>
            <p:nvCxnSpPr>
              <p:cNvPr id="345" name="Connector: Elbow 344">
                <a:extLst>
                  <a:ext uri="{FF2B5EF4-FFF2-40B4-BE49-F238E27FC236}">
                    <a16:creationId xmlns:a16="http://schemas.microsoft.com/office/drawing/2014/main" id="{35C6B726-B30F-4619-AF5B-3351E79213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6119" y="3957374"/>
                <a:ext cx="4613336" cy="1156715"/>
              </a:xfrm>
              <a:prstGeom prst="bentConnector3">
                <a:avLst>
                  <a:gd name="adj1" fmla="val 3031"/>
                </a:avLst>
              </a:prstGeom>
              <a:noFill/>
              <a:ln w="12700" cap="flat" cmpd="sng" algn="ctr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800000"/>
                <a:tailEnd type="arrow" w="med" len="sm"/>
              </a:ln>
              <a:effectLst/>
            </p:spPr>
          </p:cxnSp>
          <p:cxnSp>
            <p:nvCxnSpPr>
              <p:cNvPr id="346" name="Straight Arrow Connector 345">
                <a:extLst>
                  <a:ext uri="{FF2B5EF4-FFF2-40B4-BE49-F238E27FC236}">
                    <a16:creationId xmlns:a16="http://schemas.microsoft.com/office/drawing/2014/main" id="{03AB8D3B-9ED2-40C5-A41F-CD19A19C69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6119" y="4749302"/>
                <a:ext cx="142685" cy="0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800000"/>
                <a:tailEnd type="none" w="med" len="sm"/>
              </a:ln>
              <a:effectLst/>
            </p:spPr>
          </p:cxnSp>
        </p:grpSp>
        <p:grpSp>
          <p:nvGrpSpPr>
            <p:cNvPr id="340" name="Group 339">
              <a:extLst>
                <a:ext uri="{FF2B5EF4-FFF2-40B4-BE49-F238E27FC236}">
                  <a16:creationId xmlns:a16="http://schemas.microsoft.com/office/drawing/2014/main" id="{6A7DF1F6-B3CB-47AA-93C6-71856185A7B9}"/>
                </a:ext>
              </a:extLst>
            </p:cNvPr>
            <p:cNvGrpSpPr/>
            <p:nvPr/>
          </p:nvGrpSpPr>
          <p:grpSpPr>
            <a:xfrm>
              <a:off x="6914939" y="4838703"/>
              <a:ext cx="1552705" cy="943479"/>
              <a:chOff x="6914939" y="4838703"/>
              <a:chExt cx="1552705" cy="943479"/>
            </a:xfrm>
          </p:grpSpPr>
          <p:grpSp>
            <p:nvGrpSpPr>
              <p:cNvPr id="341" name="Group 340">
                <a:extLst>
                  <a:ext uri="{FF2B5EF4-FFF2-40B4-BE49-F238E27FC236}">
                    <a16:creationId xmlns:a16="http://schemas.microsoft.com/office/drawing/2014/main" id="{EBEF5BE9-896E-4E0F-BF75-9245164AB08C}"/>
                  </a:ext>
                </a:extLst>
              </p:cNvPr>
              <p:cNvGrpSpPr/>
              <p:nvPr/>
            </p:nvGrpSpPr>
            <p:grpSpPr>
              <a:xfrm>
                <a:off x="6914939" y="4838703"/>
                <a:ext cx="1552705" cy="943479"/>
                <a:chOff x="6914939" y="4838703"/>
                <a:chExt cx="1552705" cy="943479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66A086D1-9A5F-4A66-B928-356465A9ABFE}"/>
                    </a:ext>
                  </a:extLst>
                </p:cNvPr>
                <p:cNvSpPr/>
                <p:nvPr/>
              </p:nvSpPr>
              <p:spPr bwMode="auto">
                <a:xfrm>
                  <a:off x="7410420" y="4838703"/>
                  <a:ext cx="548640" cy="548640"/>
                </a:xfrm>
                <a:prstGeom prst="ellipse">
                  <a:avLst/>
                </a:prstGeom>
                <a:solidFill>
                  <a:srgbClr val="0078D3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44" name="Rectangle 343">
                  <a:extLst>
                    <a:ext uri="{FF2B5EF4-FFF2-40B4-BE49-F238E27FC236}">
                      <a16:creationId xmlns:a16="http://schemas.microsoft.com/office/drawing/2014/main" id="{A7604F3B-E2A2-4716-AA5D-4EACE8199F94}"/>
                    </a:ext>
                  </a:extLst>
                </p:cNvPr>
                <p:cNvSpPr/>
                <p:nvPr/>
              </p:nvSpPr>
              <p:spPr bwMode="auto">
                <a:xfrm>
                  <a:off x="6914939" y="5383231"/>
                  <a:ext cx="1552705" cy="398951"/>
                </a:xfrm>
                <a:prstGeom prst="rect">
                  <a:avLst/>
                </a:prstGeom>
                <a:noFill/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85000"/>
                          <a:lumOff val="15000"/>
                        </a:srgbClr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TSM Update API</a:t>
                  </a:r>
                </a:p>
              </p:txBody>
            </p:sp>
          </p:grpSp>
          <p:sp>
            <p:nvSpPr>
              <p:cNvPr id="342" name="Rectangle 341">
                <a:extLst>
                  <a:ext uri="{FF2B5EF4-FFF2-40B4-BE49-F238E27FC236}">
                    <a16:creationId xmlns:a16="http://schemas.microsoft.com/office/drawing/2014/main" id="{B44D0DCF-607D-42CF-AFEE-40A9DA5D787B}"/>
                  </a:ext>
                </a:extLst>
              </p:cNvPr>
              <p:cNvSpPr/>
              <p:nvPr/>
            </p:nvSpPr>
            <p:spPr bwMode="auto">
              <a:xfrm>
                <a:off x="7404889" y="4946932"/>
                <a:ext cx="548640" cy="34851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non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  <a:ea typeface="Segoe UI" pitchFamily="34" charset="0"/>
                    <a:cs typeface="Segoe UI" pitchFamily="34" charset="0"/>
                  </a:rPr>
                  <a:t>&lt;/&gt;</a:t>
                </a:r>
              </a:p>
            </p:txBody>
          </p:sp>
        </p:grpSp>
      </p:grpSp>
      <p:sp>
        <p:nvSpPr>
          <p:cNvPr id="347" name="Rectangle 346">
            <a:extLst>
              <a:ext uri="{FF2B5EF4-FFF2-40B4-BE49-F238E27FC236}">
                <a16:creationId xmlns:a16="http://schemas.microsoft.com/office/drawing/2014/main" id="{B944F68A-DF71-4F93-9595-C30FF563FC83}"/>
              </a:ext>
            </a:extLst>
          </p:cNvPr>
          <p:cNvSpPr/>
          <p:nvPr/>
        </p:nvSpPr>
        <p:spPr>
          <a:xfrm>
            <a:off x="1015609" y="3534994"/>
            <a:ext cx="1793027" cy="75113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0AD210A6-FACC-413F-BDA7-1A3F5A83BF17}"/>
              </a:ext>
            </a:extLst>
          </p:cNvPr>
          <p:cNvSpPr/>
          <p:nvPr/>
        </p:nvSpPr>
        <p:spPr>
          <a:xfrm>
            <a:off x="340267" y="2310210"/>
            <a:ext cx="685911" cy="3109632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20628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" grpId="0" animBg="1"/>
      <p:bldP spid="16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1345388-F9D4-43A1-991B-575A8A3BF3A4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F5B90819-7713-4435-B569-D4D0305758A2}"/>
              </a:ext>
            </a:extLst>
          </p:cNvPr>
          <p:cNvSpPr txBox="1">
            <a:spLocks/>
          </p:cNvSpPr>
          <p:nvPr/>
        </p:nvSpPr>
        <p:spPr>
          <a:xfrm>
            <a:off x="5441716" y="3901660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Insights</a:t>
            </a:r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5C2B2A00-CD4B-400C-88EC-0DC598F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87847" y="3307378"/>
            <a:ext cx="468890" cy="496472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A151CB9-F0F6-4C08-8B8B-85727B48F57B}"/>
              </a:ext>
            </a:extLst>
          </p:cNvPr>
          <p:cNvSpPr/>
          <p:nvPr/>
        </p:nvSpPr>
        <p:spPr bwMode="auto">
          <a:xfrm>
            <a:off x="1412948" y="2729441"/>
            <a:ext cx="2434272" cy="1091652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DFBEEBA-656B-4CA3-887B-D8D2A6C3B6AF}"/>
              </a:ext>
            </a:extLst>
          </p:cNvPr>
          <p:cNvGrpSpPr/>
          <p:nvPr/>
        </p:nvGrpSpPr>
        <p:grpSpPr>
          <a:xfrm>
            <a:off x="4607260" y="3341350"/>
            <a:ext cx="421570" cy="428528"/>
            <a:chOff x="6216734" y="3600895"/>
            <a:chExt cx="299102" cy="304037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1173A7E-9D1A-4BCC-B7A9-F2E9E8133949}"/>
                </a:ext>
              </a:extLst>
            </p:cNvPr>
            <p:cNvSpPr/>
            <p:nvPr/>
          </p:nvSpPr>
          <p:spPr>
            <a:xfrm>
              <a:off x="6429626" y="3600895"/>
              <a:ext cx="86210" cy="84585"/>
            </a:xfrm>
            <a:custGeom>
              <a:avLst/>
              <a:gdLst>
                <a:gd name="connsiteX0" fmla="*/ 0 w 272891"/>
                <a:gd name="connsiteY0" fmla="*/ 0 h 267747"/>
                <a:gd name="connsiteX1" fmla="*/ 0 w 272891"/>
                <a:gd name="connsiteY1" fmla="*/ 124016 h 267747"/>
                <a:gd name="connsiteX2" fmla="*/ 148876 w 272891"/>
                <a:gd name="connsiteY2" fmla="*/ 124016 h 267747"/>
                <a:gd name="connsiteX3" fmla="*/ 148876 w 272891"/>
                <a:gd name="connsiteY3" fmla="*/ 267748 h 267747"/>
                <a:gd name="connsiteX4" fmla="*/ 272891 w 272891"/>
                <a:gd name="connsiteY4" fmla="*/ 267748 h 267747"/>
                <a:gd name="connsiteX5" fmla="*/ 272891 w 272891"/>
                <a:gd name="connsiteY5" fmla="*/ 0 h 267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747">
                  <a:moveTo>
                    <a:pt x="0" y="0"/>
                  </a:moveTo>
                  <a:lnTo>
                    <a:pt x="0" y="124016"/>
                  </a:lnTo>
                  <a:lnTo>
                    <a:pt x="148876" y="124016"/>
                  </a:lnTo>
                  <a:lnTo>
                    <a:pt x="148876" y="267748"/>
                  </a:lnTo>
                  <a:lnTo>
                    <a:pt x="272891" y="267748"/>
                  </a:lnTo>
                  <a:lnTo>
                    <a:pt x="272891" y="0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4389A47-B10B-482F-92B8-2D393929F4FE}"/>
                </a:ext>
              </a:extLst>
            </p:cNvPr>
            <p:cNvSpPr/>
            <p:nvPr/>
          </p:nvSpPr>
          <p:spPr>
            <a:xfrm>
              <a:off x="6216734" y="3820377"/>
              <a:ext cx="86210" cy="84555"/>
            </a:xfrm>
            <a:custGeom>
              <a:avLst/>
              <a:gdLst>
                <a:gd name="connsiteX0" fmla="*/ 272891 w 272891"/>
                <a:gd name="connsiteY0" fmla="*/ 267653 h 267652"/>
                <a:gd name="connsiteX1" fmla="*/ 272891 w 272891"/>
                <a:gd name="connsiteY1" fmla="*/ 143637 h 267652"/>
                <a:gd name="connsiteX2" fmla="*/ 124016 w 272891"/>
                <a:gd name="connsiteY2" fmla="*/ 143637 h 267652"/>
                <a:gd name="connsiteX3" fmla="*/ 124016 w 272891"/>
                <a:gd name="connsiteY3" fmla="*/ 0 h 267652"/>
                <a:gd name="connsiteX4" fmla="*/ 0 w 272891"/>
                <a:gd name="connsiteY4" fmla="*/ 0 h 267652"/>
                <a:gd name="connsiteX5" fmla="*/ 0 w 272891"/>
                <a:gd name="connsiteY5" fmla="*/ 267653 h 267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652">
                  <a:moveTo>
                    <a:pt x="272891" y="267653"/>
                  </a:moveTo>
                  <a:lnTo>
                    <a:pt x="272891" y="143637"/>
                  </a:lnTo>
                  <a:lnTo>
                    <a:pt x="124016" y="143637"/>
                  </a:lnTo>
                  <a:lnTo>
                    <a:pt x="124016" y="0"/>
                  </a:lnTo>
                  <a:lnTo>
                    <a:pt x="0" y="0"/>
                  </a:lnTo>
                  <a:lnTo>
                    <a:pt x="0" y="267653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F239403-8D3C-435A-BBE9-03B7B62509DC}"/>
                </a:ext>
              </a:extLst>
            </p:cNvPr>
            <p:cNvSpPr/>
            <p:nvPr/>
          </p:nvSpPr>
          <p:spPr>
            <a:xfrm>
              <a:off x="6240536" y="3620996"/>
              <a:ext cx="253785" cy="254056"/>
            </a:xfrm>
            <a:custGeom>
              <a:avLst/>
              <a:gdLst>
                <a:gd name="connsiteX0" fmla="*/ 719804 w 803338"/>
                <a:gd name="connsiteY0" fmla="*/ 637127 h 804195"/>
                <a:gd name="connsiteX1" fmla="*/ 710851 w 803338"/>
                <a:gd name="connsiteY1" fmla="*/ 637604 h 804195"/>
                <a:gd name="connsiteX2" fmla="*/ 602456 w 803338"/>
                <a:gd name="connsiteY2" fmla="*/ 466630 h 804195"/>
                <a:gd name="connsiteX3" fmla="*/ 640366 w 803338"/>
                <a:gd name="connsiteY3" fmla="*/ 385001 h 804195"/>
                <a:gd name="connsiteX4" fmla="*/ 533400 w 803338"/>
                <a:gd name="connsiteY4" fmla="*/ 278035 h 804195"/>
                <a:gd name="connsiteX5" fmla="*/ 493871 w 803338"/>
                <a:gd name="connsiteY5" fmla="*/ 285655 h 804195"/>
                <a:gd name="connsiteX6" fmla="*/ 388334 w 803338"/>
                <a:gd name="connsiteY6" fmla="*/ 143542 h 804195"/>
                <a:gd name="connsiteX7" fmla="*/ 407765 w 803338"/>
                <a:gd name="connsiteY7" fmla="*/ 88392 h 804195"/>
                <a:gd name="connsiteX8" fmla="*/ 319373 w 803338"/>
                <a:gd name="connsiteY8" fmla="*/ 0 h 804195"/>
                <a:gd name="connsiteX9" fmla="*/ 230981 w 803338"/>
                <a:gd name="connsiteY9" fmla="*/ 88392 h 804195"/>
                <a:gd name="connsiteX10" fmla="*/ 319373 w 803338"/>
                <a:gd name="connsiteY10" fmla="*/ 176784 h 804195"/>
                <a:gd name="connsiteX11" fmla="*/ 329470 w 803338"/>
                <a:gd name="connsiteY11" fmla="*/ 176117 h 804195"/>
                <a:gd name="connsiteX12" fmla="*/ 442627 w 803338"/>
                <a:gd name="connsiteY12" fmla="*/ 328517 h 804195"/>
                <a:gd name="connsiteX13" fmla="*/ 428720 w 803338"/>
                <a:gd name="connsiteY13" fmla="*/ 362807 h 804195"/>
                <a:gd name="connsiteX14" fmla="*/ 131826 w 803338"/>
                <a:gd name="connsiteY14" fmla="*/ 389477 h 804195"/>
                <a:gd name="connsiteX15" fmla="*/ 71342 w 803338"/>
                <a:gd name="connsiteY15" fmla="*/ 355759 h 804195"/>
                <a:gd name="connsiteX16" fmla="*/ 0 w 803338"/>
                <a:gd name="connsiteY16" fmla="*/ 427101 h 804195"/>
                <a:gd name="connsiteX17" fmla="*/ 71342 w 803338"/>
                <a:gd name="connsiteY17" fmla="*/ 498443 h 804195"/>
                <a:gd name="connsiteX18" fmla="*/ 136589 w 803338"/>
                <a:gd name="connsiteY18" fmla="*/ 455962 h 804195"/>
                <a:gd name="connsiteX19" fmla="*/ 435959 w 803338"/>
                <a:gd name="connsiteY19" fmla="*/ 429006 h 804195"/>
                <a:gd name="connsiteX20" fmla="*/ 455200 w 803338"/>
                <a:gd name="connsiteY20" fmla="*/ 457867 h 804195"/>
                <a:gd name="connsiteX21" fmla="*/ 372047 w 803338"/>
                <a:gd name="connsiteY21" fmla="*/ 592550 h 804195"/>
                <a:gd name="connsiteX22" fmla="*/ 371189 w 803338"/>
                <a:gd name="connsiteY22" fmla="*/ 592550 h 804195"/>
                <a:gd name="connsiteX23" fmla="*/ 299847 w 803338"/>
                <a:gd name="connsiteY23" fmla="*/ 663893 h 804195"/>
                <a:gd name="connsiteX24" fmla="*/ 371189 w 803338"/>
                <a:gd name="connsiteY24" fmla="*/ 735235 h 804195"/>
                <a:gd name="connsiteX25" fmla="*/ 442532 w 803338"/>
                <a:gd name="connsiteY25" fmla="*/ 663893 h 804195"/>
                <a:gd name="connsiteX26" fmla="*/ 430625 w 803338"/>
                <a:gd name="connsiteY26" fmla="*/ 624554 h 804195"/>
                <a:gd name="connsiteX27" fmla="*/ 513588 w 803338"/>
                <a:gd name="connsiteY27" fmla="*/ 490157 h 804195"/>
                <a:gd name="connsiteX28" fmla="*/ 533305 w 803338"/>
                <a:gd name="connsiteY28" fmla="*/ 492061 h 804195"/>
                <a:gd name="connsiteX29" fmla="*/ 539401 w 803338"/>
                <a:gd name="connsiteY29" fmla="*/ 491776 h 804195"/>
                <a:gd name="connsiteX30" fmla="*/ 652939 w 803338"/>
                <a:gd name="connsiteY30" fmla="*/ 670846 h 804195"/>
                <a:gd name="connsiteX31" fmla="*/ 636270 w 803338"/>
                <a:gd name="connsiteY31" fmla="*/ 720661 h 804195"/>
                <a:gd name="connsiteX32" fmla="*/ 719804 w 803338"/>
                <a:gd name="connsiteY32" fmla="*/ 804196 h 804195"/>
                <a:gd name="connsiteX33" fmla="*/ 803339 w 803338"/>
                <a:gd name="connsiteY33" fmla="*/ 720661 h 804195"/>
                <a:gd name="connsiteX34" fmla="*/ 719804 w 803338"/>
                <a:gd name="connsiteY34" fmla="*/ 637127 h 8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03338" h="804195">
                  <a:moveTo>
                    <a:pt x="719804" y="637127"/>
                  </a:moveTo>
                  <a:cubicBezTo>
                    <a:pt x="716756" y="637127"/>
                    <a:pt x="713804" y="637318"/>
                    <a:pt x="710851" y="637604"/>
                  </a:cubicBezTo>
                  <a:lnTo>
                    <a:pt x="602456" y="466630"/>
                  </a:lnTo>
                  <a:cubicBezTo>
                    <a:pt x="625602" y="447008"/>
                    <a:pt x="640366" y="417767"/>
                    <a:pt x="640366" y="385001"/>
                  </a:cubicBezTo>
                  <a:cubicBezTo>
                    <a:pt x="640366" y="325946"/>
                    <a:pt x="592455" y="278035"/>
                    <a:pt x="533400" y="278035"/>
                  </a:cubicBezTo>
                  <a:cubicBezTo>
                    <a:pt x="519398" y="278035"/>
                    <a:pt x="506159" y="280797"/>
                    <a:pt x="493871" y="285655"/>
                  </a:cubicBezTo>
                  <a:lnTo>
                    <a:pt x="388334" y="143542"/>
                  </a:lnTo>
                  <a:cubicBezTo>
                    <a:pt x="400431" y="128397"/>
                    <a:pt x="407765" y="109252"/>
                    <a:pt x="407765" y="88392"/>
                  </a:cubicBezTo>
                  <a:cubicBezTo>
                    <a:pt x="407765" y="39624"/>
                    <a:pt x="368237" y="0"/>
                    <a:pt x="319373" y="0"/>
                  </a:cubicBezTo>
                  <a:cubicBezTo>
                    <a:pt x="270605" y="0"/>
                    <a:pt x="230981" y="39529"/>
                    <a:pt x="230981" y="88392"/>
                  </a:cubicBezTo>
                  <a:cubicBezTo>
                    <a:pt x="230981" y="137160"/>
                    <a:pt x="270510" y="176784"/>
                    <a:pt x="319373" y="176784"/>
                  </a:cubicBezTo>
                  <a:cubicBezTo>
                    <a:pt x="322802" y="176784"/>
                    <a:pt x="326136" y="176498"/>
                    <a:pt x="329470" y="176117"/>
                  </a:cubicBezTo>
                  <a:lnTo>
                    <a:pt x="442627" y="328517"/>
                  </a:lnTo>
                  <a:cubicBezTo>
                    <a:pt x="436150" y="338900"/>
                    <a:pt x="431292" y="350425"/>
                    <a:pt x="428720" y="362807"/>
                  </a:cubicBezTo>
                  <a:cubicBezTo>
                    <a:pt x="323279" y="372428"/>
                    <a:pt x="200597" y="383572"/>
                    <a:pt x="131826" y="389477"/>
                  </a:cubicBezTo>
                  <a:cubicBezTo>
                    <a:pt x="119253" y="369284"/>
                    <a:pt x="96869" y="355759"/>
                    <a:pt x="71342" y="355759"/>
                  </a:cubicBezTo>
                  <a:cubicBezTo>
                    <a:pt x="31909" y="355759"/>
                    <a:pt x="0" y="387668"/>
                    <a:pt x="0" y="427101"/>
                  </a:cubicBezTo>
                  <a:cubicBezTo>
                    <a:pt x="0" y="466535"/>
                    <a:pt x="31909" y="498443"/>
                    <a:pt x="71342" y="498443"/>
                  </a:cubicBezTo>
                  <a:cubicBezTo>
                    <a:pt x="100489" y="498443"/>
                    <a:pt x="125444" y="480917"/>
                    <a:pt x="136589" y="455962"/>
                  </a:cubicBezTo>
                  <a:cubicBezTo>
                    <a:pt x="210979" y="449580"/>
                    <a:pt x="342043" y="437674"/>
                    <a:pt x="435959" y="429006"/>
                  </a:cubicBezTo>
                  <a:cubicBezTo>
                    <a:pt x="440817" y="439674"/>
                    <a:pt x="447294" y="449390"/>
                    <a:pt x="455200" y="457867"/>
                  </a:cubicBezTo>
                  <a:lnTo>
                    <a:pt x="372047" y="592550"/>
                  </a:lnTo>
                  <a:cubicBezTo>
                    <a:pt x="371761" y="592550"/>
                    <a:pt x="371475" y="592550"/>
                    <a:pt x="371189" y="592550"/>
                  </a:cubicBezTo>
                  <a:cubicBezTo>
                    <a:pt x="331756" y="592550"/>
                    <a:pt x="299847" y="624459"/>
                    <a:pt x="299847" y="663893"/>
                  </a:cubicBezTo>
                  <a:cubicBezTo>
                    <a:pt x="299847" y="703326"/>
                    <a:pt x="331756" y="735235"/>
                    <a:pt x="371189" y="735235"/>
                  </a:cubicBezTo>
                  <a:cubicBezTo>
                    <a:pt x="410623" y="735235"/>
                    <a:pt x="442532" y="703326"/>
                    <a:pt x="442532" y="663893"/>
                  </a:cubicBezTo>
                  <a:cubicBezTo>
                    <a:pt x="442532" y="649319"/>
                    <a:pt x="438150" y="635794"/>
                    <a:pt x="430625" y="624554"/>
                  </a:cubicBezTo>
                  <a:lnTo>
                    <a:pt x="513588" y="490157"/>
                  </a:lnTo>
                  <a:cubicBezTo>
                    <a:pt x="519970" y="491395"/>
                    <a:pt x="526542" y="492061"/>
                    <a:pt x="533305" y="492061"/>
                  </a:cubicBezTo>
                  <a:cubicBezTo>
                    <a:pt x="535400" y="492061"/>
                    <a:pt x="537401" y="491871"/>
                    <a:pt x="539401" y="491776"/>
                  </a:cubicBezTo>
                  <a:lnTo>
                    <a:pt x="652939" y="670846"/>
                  </a:lnTo>
                  <a:cubicBezTo>
                    <a:pt x="642557" y="684752"/>
                    <a:pt x="636270" y="701993"/>
                    <a:pt x="636270" y="720661"/>
                  </a:cubicBezTo>
                  <a:cubicBezTo>
                    <a:pt x="636270" y="766763"/>
                    <a:pt x="673608" y="804196"/>
                    <a:pt x="719804" y="804196"/>
                  </a:cubicBezTo>
                  <a:cubicBezTo>
                    <a:pt x="766001" y="804196"/>
                    <a:pt x="803339" y="766858"/>
                    <a:pt x="803339" y="720661"/>
                  </a:cubicBezTo>
                  <a:cubicBezTo>
                    <a:pt x="803339" y="674465"/>
                    <a:pt x="765905" y="637127"/>
                    <a:pt x="719804" y="637127"/>
                  </a:cubicBezTo>
                  <a:close/>
                </a:path>
              </a:pathLst>
            </a:custGeom>
            <a:solidFill>
              <a:sysClr val="window" lastClr="FFFFFF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72" name="Title 1">
            <a:extLst>
              <a:ext uri="{FF2B5EF4-FFF2-40B4-BE49-F238E27FC236}">
                <a16:creationId xmlns:a16="http://schemas.microsoft.com/office/drawing/2014/main" id="{097C20AC-B6AF-4C65-B5D3-685A6E243369}"/>
              </a:ext>
            </a:extLst>
          </p:cNvPr>
          <p:cNvSpPr txBox="1">
            <a:spLocks/>
          </p:cNvSpPr>
          <p:nvPr/>
        </p:nvSpPr>
        <p:spPr>
          <a:xfrm>
            <a:off x="4152610" y="3901660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Azure IoT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Hub</a:t>
            </a:r>
          </a:p>
        </p:txBody>
      </p:sp>
      <p:sp>
        <p:nvSpPr>
          <p:cNvPr id="73" name="Title 1">
            <a:extLst>
              <a:ext uri="{FF2B5EF4-FFF2-40B4-BE49-F238E27FC236}">
                <a16:creationId xmlns:a16="http://schemas.microsoft.com/office/drawing/2014/main" id="{ADC67F08-66D6-442E-AE36-CFB02BD1B607}"/>
              </a:ext>
            </a:extLst>
          </p:cNvPr>
          <p:cNvSpPr txBox="1">
            <a:spLocks/>
          </p:cNvSpPr>
          <p:nvPr/>
        </p:nvSpPr>
        <p:spPr>
          <a:xfrm>
            <a:off x="1949508" y="3901660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IoT device, gateway, and application data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855A25A-37B4-4607-88D3-12221AC73BCF}"/>
              </a:ext>
            </a:extLst>
          </p:cNvPr>
          <p:cNvCxnSpPr>
            <a:cxnSpLocks/>
          </p:cNvCxnSpPr>
          <p:nvPr/>
        </p:nvCxnSpPr>
        <p:spPr>
          <a:xfrm>
            <a:off x="3996755" y="3555614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1E03EE3-23D6-4F65-B7C7-7005BB474DF5}"/>
              </a:ext>
            </a:extLst>
          </p:cNvPr>
          <p:cNvCxnSpPr>
            <a:cxnSpLocks/>
          </p:cNvCxnSpPr>
          <p:nvPr/>
        </p:nvCxnSpPr>
        <p:spPr>
          <a:xfrm>
            <a:off x="5229530" y="3555614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4CE3C8-798D-4625-9B03-96975CE3F139}"/>
              </a:ext>
            </a:extLst>
          </p:cNvPr>
          <p:cNvCxnSpPr>
            <a:cxnSpLocks/>
          </p:cNvCxnSpPr>
          <p:nvPr/>
        </p:nvCxnSpPr>
        <p:spPr>
          <a:xfrm>
            <a:off x="6482326" y="3555614"/>
            <a:ext cx="1419193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77" name="Title 1">
            <a:extLst>
              <a:ext uri="{FF2B5EF4-FFF2-40B4-BE49-F238E27FC236}">
                <a16:creationId xmlns:a16="http://schemas.microsoft.com/office/drawing/2014/main" id="{0EE798CA-1C33-4CA3-B895-2E112F84370B}"/>
              </a:ext>
            </a:extLst>
          </p:cNvPr>
          <p:cNvSpPr txBox="1">
            <a:spLocks/>
          </p:cNvSpPr>
          <p:nvPr/>
        </p:nvSpPr>
        <p:spPr>
          <a:xfrm>
            <a:off x="6677486" y="3169150"/>
            <a:ext cx="755188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Query 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API</a:t>
            </a:r>
          </a:p>
        </p:txBody>
      </p:sp>
      <p:pic>
        <p:nvPicPr>
          <p:cNvPr id="78" name="Content Placeholder 3">
            <a:extLst>
              <a:ext uri="{FF2B5EF4-FFF2-40B4-BE49-F238E27FC236}">
                <a16:creationId xmlns:a16="http://schemas.microsoft.com/office/drawing/2014/main" id="{253283AB-6AAD-4CF0-8D89-01D25905FBDD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3" t="26062" r="67142" b="50679"/>
          <a:stretch/>
        </p:blipFill>
        <p:spPr>
          <a:xfrm>
            <a:off x="1572465" y="2873152"/>
            <a:ext cx="2115238" cy="804230"/>
          </a:xfrm>
          <a:prstGeom prst="rect">
            <a:avLst/>
          </a:prstGeom>
        </p:spPr>
      </p:pic>
      <p:sp>
        <p:nvSpPr>
          <p:cNvPr id="109" name="Title 1">
            <a:extLst>
              <a:ext uri="{FF2B5EF4-FFF2-40B4-BE49-F238E27FC236}">
                <a16:creationId xmlns:a16="http://schemas.microsoft.com/office/drawing/2014/main" id="{A6EAE77F-8646-4C57-A744-A06A012BB0DD}"/>
              </a:ext>
            </a:extLst>
          </p:cNvPr>
          <p:cNvSpPr txBox="1">
            <a:spLocks/>
          </p:cNvSpPr>
          <p:nvPr/>
        </p:nvSpPr>
        <p:spPr>
          <a:xfrm>
            <a:off x="455996" y="620428"/>
            <a:ext cx="4639828" cy="397545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sz="2745" strike="noStrik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45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Anomaly detection and diagnosis</a:t>
            </a:r>
          </a:p>
        </p:txBody>
      </p:sp>
      <p:sp>
        <p:nvSpPr>
          <p:cNvPr id="110" name="Title 6">
            <a:extLst>
              <a:ext uri="{FF2B5EF4-FFF2-40B4-BE49-F238E27FC236}">
                <a16:creationId xmlns:a16="http://schemas.microsoft.com/office/drawing/2014/main" id="{8DBFBBAE-0CF6-4BD5-A075-914C03DDBBEE}"/>
              </a:ext>
            </a:extLst>
          </p:cNvPr>
          <p:cNvSpPr txBox="1">
            <a:spLocks/>
          </p:cNvSpPr>
          <p:nvPr/>
        </p:nvSpPr>
        <p:spPr>
          <a:xfrm>
            <a:off x="455995" y="217291"/>
            <a:ext cx="2311919" cy="40313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1600" b="1" spc="0" dirty="0">
                <a:solidFill>
                  <a:schemeClr val="bg1"/>
                </a:solidFill>
                <a:latin typeface="Calibri Light" panose="020F0302020204030204"/>
              </a:rPr>
              <a:t>Uncovering the why: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A769808-B8B5-4570-A382-7EDA075D2E5C}"/>
              </a:ext>
            </a:extLst>
          </p:cNvPr>
          <p:cNvSpPr/>
          <p:nvPr/>
        </p:nvSpPr>
        <p:spPr bwMode="auto">
          <a:xfrm>
            <a:off x="8028403" y="1501807"/>
            <a:ext cx="1630271" cy="4021525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2" name="Title 1">
            <a:extLst>
              <a:ext uri="{FF2B5EF4-FFF2-40B4-BE49-F238E27FC236}">
                <a16:creationId xmlns:a16="http://schemas.microsoft.com/office/drawing/2014/main" id="{FC35EB91-E30C-42B4-8E18-249144069645}"/>
              </a:ext>
            </a:extLst>
          </p:cNvPr>
          <p:cNvSpPr txBox="1">
            <a:spLocks/>
          </p:cNvSpPr>
          <p:nvPr/>
        </p:nvSpPr>
        <p:spPr>
          <a:xfrm>
            <a:off x="8291656" y="2447767"/>
            <a:ext cx="1070816" cy="48474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3</a:t>
            </a:r>
            <a:r>
              <a:rPr sz="1050" b="1" spc="0" baseline="30000" dirty="0">
                <a:solidFill>
                  <a:prstClr val="white"/>
                </a:solidFill>
                <a:latin typeface="Calibri" panose="020F0502020204030204"/>
              </a:rPr>
              <a:t>rd</a:t>
            </a: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 Party IoT apps using Time Series Insights APIs</a:t>
            </a:r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54C14AE2-F3C0-4F12-BD2A-85CF44713421}"/>
              </a:ext>
            </a:extLst>
          </p:cNvPr>
          <p:cNvSpPr txBox="1">
            <a:spLocks/>
          </p:cNvSpPr>
          <p:nvPr/>
        </p:nvSpPr>
        <p:spPr>
          <a:xfrm>
            <a:off x="8146488" y="3752058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 Insights JavaScript SDK</a:t>
            </a:r>
          </a:p>
        </p:txBody>
      </p:sp>
      <p:sp>
        <p:nvSpPr>
          <p:cNvPr id="123" name="Title 1">
            <a:extLst>
              <a:ext uri="{FF2B5EF4-FFF2-40B4-BE49-F238E27FC236}">
                <a16:creationId xmlns:a16="http://schemas.microsoft.com/office/drawing/2014/main" id="{94E585C8-89B9-40E6-B07D-F5F68FFD10D8}"/>
              </a:ext>
            </a:extLst>
          </p:cNvPr>
          <p:cNvSpPr txBox="1">
            <a:spLocks/>
          </p:cNvSpPr>
          <p:nvPr/>
        </p:nvSpPr>
        <p:spPr>
          <a:xfrm>
            <a:off x="8146488" y="4752949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 Insights Explorer</a:t>
            </a:r>
          </a:p>
        </p:txBody>
      </p:sp>
      <p:pic>
        <p:nvPicPr>
          <p:cNvPr id="124" name="Graphic 123">
            <a:extLst>
              <a:ext uri="{FF2B5EF4-FFF2-40B4-BE49-F238E27FC236}">
                <a16:creationId xmlns:a16="http://schemas.microsoft.com/office/drawing/2014/main" id="{47A799A9-808E-490D-957A-3D85B7145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92619" y="4158667"/>
            <a:ext cx="468890" cy="496472"/>
          </a:xfrm>
          <a:prstGeom prst="rect">
            <a:avLst/>
          </a:prstGeom>
        </p:spPr>
      </p:pic>
      <p:pic>
        <p:nvPicPr>
          <p:cNvPr id="125" name="Graphic 124">
            <a:extLst>
              <a:ext uri="{FF2B5EF4-FFF2-40B4-BE49-F238E27FC236}">
                <a16:creationId xmlns:a16="http://schemas.microsoft.com/office/drawing/2014/main" id="{E54BE87C-CACB-4D97-9B1C-C61AC59758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8789" y="3169150"/>
            <a:ext cx="596550" cy="463984"/>
          </a:xfrm>
          <a:prstGeom prst="rect">
            <a:avLst/>
          </a:prstGeom>
        </p:spPr>
      </p:pic>
      <p:pic>
        <p:nvPicPr>
          <p:cNvPr id="126" name="Graphic 125">
            <a:extLst>
              <a:ext uri="{FF2B5EF4-FFF2-40B4-BE49-F238E27FC236}">
                <a16:creationId xmlns:a16="http://schemas.microsoft.com/office/drawing/2014/main" id="{BC48B3D9-C525-4E64-9762-9D8EF1F273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72687" y="1881706"/>
            <a:ext cx="476986" cy="448928"/>
          </a:xfrm>
          <a:prstGeom prst="rect">
            <a:avLst/>
          </a:prstGeom>
        </p:spPr>
      </p:pic>
      <p:sp>
        <p:nvSpPr>
          <p:cNvPr id="127" name="Rectangle 126">
            <a:extLst>
              <a:ext uri="{FF2B5EF4-FFF2-40B4-BE49-F238E27FC236}">
                <a16:creationId xmlns:a16="http://schemas.microsoft.com/office/drawing/2014/main" id="{BC5F86A8-CCFF-4638-AF2A-A743AC6B0CF9}"/>
              </a:ext>
            </a:extLst>
          </p:cNvPr>
          <p:cNvSpPr/>
          <p:nvPr/>
        </p:nvSpPr>
        <p:spPr>
          <a:xfrm>
            <a:off x="5645351" y="3194961"/>
            <a:ext cx="989105" cy="109268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1ACACCA-2862-46E9-B2C1-ECECF8297287}"/>
              </a:ext>
            </a:extLst>
          </p:cNvPr>
          <p:cNvSpPr/>
          <p:nvPr/>
        </p:nvSpPr>
        <p:spPr>
          <a:xfrm>
            <a:off x="8228658" y="4105496"/>
            <a:ext cx="1205267" cy="109268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61082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363275" cy="307777"/>
          </a:xfrm>
        </p:spPr>
        <p:txBody>
          <a:bodyPr/>
          <a:lstStyle/>
          <a:p>
            <a:r>
              <a:rPr lang="en-US" sz="2000" dirty="0"/>
              <a:t>Demo Time Series Insights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0D4CF7C-C1D1-450A-A0BE-E3EB0E90D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46877" y="309177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007368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363275" cy="307777"/>
          </a:xfrm>
        </p:spPr>
        <p:txBody>
          <a:bodyPr/>
          <a:lstStyle/>
          <a:p>
            <a:r>
              <a:rPr lang="en-US" sz="2000" dirty="0"/>
              <a:t>Demo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B307BF-2585-4CF6-9B17-A29AE5970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954" y="789323"/>
            <a:ext cx="7652394" cy="5124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8483EE-C2D2-49A3-AD74-DA0390F86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6781" y="3351776"/>
            <a:ext cx="4077265" cy="3228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15501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363275" cy="307777"/>
          </a:xfrm>
        </p:spPr>
        <p:txBody>
          <a:bodyPr/>
          <a:lstStyle/>
          <a:p>
            <a:r>
              <a:rPr lang="en-US" sz="2000" dirty="0"/>
              <a:t>Demo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0B2A90-35C2-4056-AEFD-4D1532DC3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3" y="989114"/>
            <a:ext cx="10626104" cy="55523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455784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MSFT_DevUK_Colour_Them">
      <a:dk1>
        <a:srgbClr val="737378"/>
      </a:dk1>
      <a:lt1>
        <a:srgbClr val="FFFFFF"/>
      </a:lt1>
      <a:dk2>
        <a:srgbClr val="5A545E"/>
      </a:dk2>
      <a:lt2>
        <a:srgbClr val="C3C1C8"/>
      </a:lt2>
      <a:accent1>
        <a:srgbClr val="5B4BF8"/>
      </a:accent1>
      <a:accent2>
        <a:srgbClr val="CC77FF"/>
      </a:accent2>
      <a:accent3>
        <a:srgbClr val="7BC4DF"/>
      </a:accent3>
      <a:accent4>
        <a:srgbClr val="D60A53"/>
      </a:accent4>
      <a:accent5>
        <a:srgbClr val="E9C954"/>
      </a:accent5>
      <a:accent6>
        <a:srgbClr val="525D7C"/>
      </a:accent6>
      <a:hlink>
        <a:srgbClr val="0563C1"/>
      </a:hlink>
      <a:folHlink>
        <a:srgbClr val="CC77FF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Surface PowerPoint Template Spring 2021.pptx" id="{4037E9DD-DF86-46ED-B50D-47C11937CC55}" vid="{15B1ACC6-FE8B-40C8-97E0-8B4F205A07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WHITE TEMPLATE</Template>
  <TotalTime>2154</TotalTime>
  <Words>678</Words>
  <Application>Microsoft Office PowerPoint</Application>
  <PresentationFormat>Widescreen</PresentationFormat>
  <Paragraphs>156</Paragraphs>
  <Slides>14</Slides>
  <Notes>1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Segoe UI</vt:lpstr>
      <vt:lpstr>Segoe UI Light</vt:lpstr>
      <vt:lpstr>Segoe UI Semibold</vt:lpstr>
      <vt:lpstr>Segoe UI Semilight</vt:lpstr>
      <vt:lpstr>Wingdings</vt:lpstr>
      <vt:lpstr>WHITE TEMPLATE</vt:lpstr>
      <vt:lpstr>PowerPoint Presentation</vt:lpstr>
      <vt:lpstr>Flight into IoT  System Diagram</vt:lpstr>
      <vt:lpstr>Airplane data is arriving at the IoT Hub, what now?</vt:lpstr>
      <vt:lpstr>PowerPoint Presentation</vt:lpstr>
      <vt:lpstr>PowerPoint Presentation</vt:lpstr>
      <vt:lpstr>PowerPoint Presentation</vt:lpstr>
      <vt:lpstr>Demo Time Series Insights</vt:lpstr>
      <vt:lpstr>Demo</vt:lpstr>
      <vt:lpstr>Demo</vt:lpstr>
      <vt:lpstr>Demo</vt:lpstr>
      <vt:lpstr>PowerPoint Presentation</vt:lpstr>
      <vt:lpstr>PowerPoint Presentation</vt:lpstr>
      <vt:lpstr>Call to Action</vt:lpstr>
      <vt:lpstr>Q&amp;A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John Thackray</dc:creator>
  <cp:keywords/>
  <dc:description/>
  <cp:lastModifiedBy>Sander van de Velde</cp:lastModifiedBy>
  <cp:revision>55</cp:revision>
  <dcterms:created xsi:type="dcterms:W3CDTF">2021-10-18T09:16:16Z</dcterms:created>
  <dcterms:modified xsi:type="dcterms:W3CDTF">2021-11-12T18:26:58Z</dcterms:modified>
</cp:coreProperties>
</file>

<file path=docProps/thumbnail.jpeg>
</file>